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2.xml" ContentType="application/vnd.openxmlformats-officedocument.presentationml.tags+xml"/>
  <Override PartName="/ppt/notesSlides/notesSlide7.xml" ContentType="application/vnd.openxmlformats-officedocument.presentationml.notesSlide+xml"/>
  <Override PartName="/ppt/tags/tag3.xml" ContentType="application/vnd.openxmlformats-officedocument.presentationml.tags+xml"/>
  <Override PartName="/ppt/notesSlides/notesSlide8.xml" ContentType="application/vnd.openxmlformats-officedocument.presentationml.notesSlide+xml"/>
  <Override PartName="/ppt/tags/tag4.xml" ContentType="application/vnd.openxmlformats-officedocument.presentationml.tags+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tags/tag5.xml" ContentType="application/vnd.openxmlformats-officedocument.presentationml.tags+xml"/>
  <Override PartName="/ppt/notesSlides/notesSlide11.xml" ContentType="application/vnd.openxmlformats-officedocument.presentationml.notesSlide+xml"/>
  <Override PartName="/ppt/tags/tag6.xml" ContentType="application/vnd.openxmlformats-officedocument.presentationml.tags+xml"/>
  <Override PartName="/ppt/notesSlides/notesSlide12.xml" ContentType="application/vnd.openxmlformats-officedocument.presentationml.notesSlide+xml"/>
  <Override PartName="/ppt/tags/tag7.xml" ContentType="application/vnd.openxmlformats-officedocument.presentationml.tags+xml"/>
  <Override PartName="/ppt/notesSlides/notesSlide13.xml" ContentType="application/vnd.openxmlformats-officedocument.presentationml.notesSlide+xml"/>
  <Override PartName="/ppt/tags/tag8.xml" ContentType="application/vnd.openxmlformats-officedocument.presentationml.tags+xml"/>
  <Override PartName="/ppt/notesSlides/notesSlide14.xml" ContentType="application/vnd.openxmlformats-officedocument.presentationml.notesSlide+xml"/>
  <Override PartName="/ppt/tags/tag9.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10.xml" ContentType="application/vnd.openxmlformats-officedocument.presentationml.tags+xml"/>
  <Override PartName="/ppt/notesSlides/notesSlide19.xml" ContentType="application/vnd.openxmlformats-officedocument.presentationml.notesSlide+xml"/>
  <Override PartName="/ppt/tags/tag11.xml" ContentType="application/vnd.openxmlformats-officedocument.presentationml.tags+xml"/>
  <Override PartName="/ppt/notesSlides/notesSlide20.xml" ContentType="application/vnd.openxmlformats-officedocument.presentationml.notesSlide+xml"/>
  <Override PartName="/ppt/tags/tag12.xml" ContentType="application/vnd.openxmlformats-officedocument.presentationml.tags+xml"/>
  <Override PartName="/ppt/notesSlides/notesSlide21.xml" ContentType="application/vnd.openxmlformats-officedocument.presentationml.notesSlide+xml"/>
  <Override PartName="/ppt/tags/tag13.xml" ContentType="application/vnd.openxmlformats-officedocument.presentationml.tags+xml"/>
  <Override PartName="/ppt/notesSlides/notesSlide22.xml" ContentType="application/vnd.openxmlformats-officedocument.presentationml.notesSlide+xml"/>
  <Override PartName="/ppt/tags/tag14.xml" ContentType="application/vnd.openxmlformats-officedocument.presentationml.tags+xml"/>
  <Override PartName="/ppt/notesSlides/notesSlide23.xml" ContentType="application/vnd.openxmlformats-officedocument.presentationml.notesSlide+xml"/>
  <Override PartName="/ppt/tags/tag15.xml" ContentType="application/vnd.openxmlformats-officedocument.presentationml.tags+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autoCompressPictures="0">
  <p:sldMasterIdLst>
    <p:sldMasterId id="2147483671" r:id="rId1"/>
  </p:sldMasterIdLst>
  <p:notesMasterIdLst>
    <p:notesMasterId r:id="rId26"/>
  </p:notesMasterIdLst>
  <p:sldIdLst>
    <p:sldId id="300" r:id="rId2"/>
    <p:sldId id="644" r:id="rId3"/>
    <p:sldId id="325" r:id="rId4"/>
    <p:sldId id="662" r:id="rId5"/>
    <p:sldId id="645" r:id="rId6"/>
    <p:sldId id="355" r:id="rId7"/>
    <p:sldId id="332" r:id="rId8"/>
    <p:sldId id="669" r:id="rId9"/>
    <p:sldId id="670" r:id="rId10"/>
    <p:sldId id="335" r:id="rId11"/>
    <p:sldId id="658" r:id="rId12"/>
    <p:sldId id="659" r:id="rId13"/>
    <p:sldId id="660" r:id="rId14"/>
    <p:sldId id="661" r:id="rId15"/>
    <p:sldId id="637" r:id="rId16"/>
    <p:sldId id="638" r:id="rId17"/>
    <p:sldId id="340" r:id="rId18"/>
    <p:sldId id="650" r:id="rId19"/>
    <p:sldId id="663" r:id="rId20"/>
    <p:sldId id="664" r:id="rId21"/>
    <p:sldId id="665" r:id="rId22"/>
    <p:sldId id="666" r:id="rId23"/>
    <p:sldId id="667" r:id="rId24"/>
    <p:sldId id="668" r:id="rId25"/>
  </p:sldIdLst>
  <p:sldSz cx="9144000" cy="5143500" type="screen16x9"/>
  <p:notesSz cx="6858000" cy="9144000"/>
  <p:embeddedFontLst>
    <p:embeddedFont>
      <p:font typeface="Source Sans Pro" panose="020B0503030403020204" pitchFamily="34" charset="0"/>
      <p:regular r:id="rId27"/>
      <p:bold r:id="rId28"/>
      <p:italic r:id="rId29"/>
      <p:boldItalic r:id="rId30"/>
    </p:embeddedFont>
    <p:embeddedFont>
      <p:font typeface="Source Sans Pro Black" panose="020B0803030403020204" pitchFamily="34" charset="0"/>
      <p:regular r:id="rId31"/>
      <p:bold r:id="rId32"/>
      <p:italic r:id="rId33"/>
      <p:boldItalic r:id="rId34"/>
    </p:embeddedFont>
    <p:embeddedFont>
      <p:font typeface="Source Sans Pro Semibold" panose="020B0603030403020204" pitchFamily="3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664"/>
    <a:srgbClr val="7FFF7F"/>
    <a:srgbClr val="F79BFF"/>
    <a:srgbClr val="FADD7F"/>
    <a:srgbClr val="E1F4F8"/>
    <a:srgbClr val="DAA8E2"/>
    <a:srgbClr val="A1DED2"/>
    <a:srgbClr val="44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23" autoAdjust="0"/>
    <p:restoredTop sz="74644" autoAdjust="0"/>
  </p:normalViewPr>
  <p:slideViewPr>
    <p:cSldViewPr snapToGrid="0">
      <p:cViewPr varScale="1">
        <p:scale>
          <a:sx n="107" d="100"/>
          <a:sy n="107" d="100"/>
        </p:scale>
        <p:origin x="2898" y="102"/>
      </p:cViewPr>
      <p:guideLst/>
    </p:cSldViewPr>
  </p:slideViewPr>
  <p:outlineViewPr>
    <p:cViewPr>
      <p:scale>
        <a:sx n="33" d="100"/>
        <a:sy n="33" d="100"/>
      </p:scale>
      <p:origin x="0" y="-3184"/>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A66BBB2-8BA3-4B06-8089-58DECCD5E6D8}" type="doc">
      <dgm:prSet loTypeId="urn:microsoft.com/office/officeart/2005/8/layout/funnel1" loCatId="process" qsTypeId="urn:microsoft.com/office/officeart/2005/8/quickstyle/simple1" qsCatId="simple" csTypeId="urn:microsoft.com/office/officeart/2005/8/colors/colorful5" csCatId="colorful" phldr="1"/>
      <dgm:spPr/>
      <dgm:t>
        <a:bodyPr/>
        <a:lstStyle/>
        <a:p>
          <a:endParaRPr lang="en-GB"/>
        </a:p>
      </dgm:t>
    </dgm:pt>
    <dgm:pt modelId="{8737F7C7-C85E-47BB-9207-941FAFA83533}">
      <dgm:prSet phldrT="[Text]" custT="1"/>
      <dgm:spPr>
        <a:solidFill>
          <a:schemeClr val="tx2">
            <a:lumMod val="60000"/>
            <a:lumOff val="40000"/>
          </a:schemeClr>
        </a:solidFill>
        <a:ln>
          <a:noFill/>
        </a:ln>
      </dgm:spPr>
      <dgm:t>
        <a:bodyPr/>
        <a:lstStyle/>
        <a:p>
          <a:r>
            <a:rPr lang="en-GB" sz="1000" dirty="0">
              <a:latin typeface="Source Sans Pro" panose="020B0503030403020204" pitchFamily="34" charset="0"/>
            </a:rPr>
            <a:t>Pro</a:t>
          </a:r>
        </a:p>
      </dgm:t>
    </dgm:pt>
    <dgm:pt modelId="{1DF46B11-6F33-4BFD-8EEA-66600C0A060C}" type="parTrans" cxnId="{6F03221D-0007-4A99-B556-82075BB5EC10}">
      <dgm:prSet/>
      <dgm:spPr/>
      <dgm:t>
        <a:bodyPr/>
        <a:lstStyle/>
        <a:p>
          <a:endParaRPr lang="en-GB" sz="2800">
            <a:solidFill>
              <a:schemeClr val="bg1">
                <a:lumMod val="10000"/>
              </a:schemeClr>
            </a:solidFill>
            <a:latin typeface="Source Sans Pro" panose="020B0503030403020204" pitchFamily="34" charset="0"/>
          </a:endParaRPr>
        </a:p>
      </dgm:t>
    </dgm:pt>
    <dgm:pt modelId="{928A950D-4F7F-42FB-832B-A0CC0ABC8DC4}" type="sibTrans" cxnId="{6F03221D-0007-4A99-B556-82075BB5EC10}">
      <dgm:prSet/>
      <dgm:spPr/>
      <dgm:t>
        <a:bodyPr/>
        <a:lstStyle/>
        <a:p>
          <a:endParaRPr lang="en-GB" sz="2800">
            <a:solidFill>
              <a:schemeClr val="bg1">
                <a:lumMod val="10000"/>
              </a:schemeClr>
            </a:solidFill>
            <a:latin typeface="Source Sans Pro" panose="020B0503030403020204" pitchFamily="34" charset="0"/>
          </a:endParaRPr>
        </a:p>
      </dgm:t>
    </dgm:pt>
    <dgm:pt modelId="{611DA6F6-2E3D-42B6-B9FF-E81D1EB144E2}">
      <dgm:prSet phldrT="[Text]" custT="1"/>
      <dgm:spPr>
        <a:solidFill>
          <a:schemeClr val="tx2">
            <a:lumMod val="40000"/>
            <a:lumOff val="60000"/>
          </a:schemeClr>
        </a:solidFill>
        <a:ln>
          <a:noFill/>
        </a:ln>
      </dgm:spPr>
      <dgm:t>
        <a:bodyPr/>
        <a:lstStyle/>
        <a:p>
          <a:r>
            <a:rPr lang="en-GB" sz="1000" dirty="0">
              <a:latin typeface="Source Sans Pro" panose="020B0503030403020204" pitchFamily="34" charset="0"/>
            </a:rPr>
            <a:t>Expert</a:t>
          </a:r>
        </a:p>
      </dgm:t>
    </dgm:pt>
    <dgm:pt modelId="{8A4C69C3-03C6-4E42-B5EA-82504D35ED11}" type="parTrans" cxnId="{08CCA1E1-43AF-4311-8120-EC793EDF10E2}">
      <dgm:prSet/>
      <dgm:spPr/>
      <dgm:t>
        <a:bodyPr/>
        <a:lstStyle/>
        <a:p>
          <a:endParaRPr lang="en-GB" sz="2800">
            <a:solidFill>
              <a:schemeClr val="bg1">
                <a:lumMod val="10000"/>
              </a:schemeClr>
            </a:solidFill>
            <a:latin typeface="Source Sans Pro" panose="020B0503030403020204" pitchFamily="34" charset="0"/>
          </a:endParaRPr>
        </a:p>
      </dgm:t>
    </dgm:pt>
    <dgm:pt modelId="{848E0029-B1E9-41FE-ABBE-552AFD4AE11A}" type="sibTrans" cxnId="{08CCA1E1-43AF-4311-8120-EC793EDF10E2}">
      <dgm:prSet/>
      <dgm:spPr/>
      <dgm:t>
        <a:bodyPr/>
        <a:lstStyle/>
        <a:p>
          <a:endParaRPr lang="en-GB" sz="2800">
            <a:solidFill>
              <a:schemeClr val="bg1">
                <a:lumMod val="10000"/>
              </a:schemeClr>
            </a:solidFill>
            <a:latin typeface="Source Sans Pro" panose="020B0503030403020204" pitchFamily="34" charset="0"/>
          </a:endParaRPr>
        </a:p>
      </dgm:t>
    </dgm:pt>
    <dgm:pt modelId="{E95E342D-0200-4D3E-A6E1-2878B0AEA623}">
      <dgm:prSet phldrT="[Text]" custT="1"/>
      <dgm:spPr>
        <a:solidFill>
          <a:schemeClr val="tx2">
            <a:lumMod val="20000"/>
            <a:lumOff val="80000"/>
          </a:schemeClr>
        </a:solidFill>
        <a:ln>
          <a:noFill/>
        </a:ln>
      </dgm:spPr>
      <dgm:t>
        <a:bodyPr/>
        <a:lstStyle/>
        <a:p>
          <a:r>
            <a:rPr lang="en-GB" sz="1000" dirty="0">
              <a:latin typeface="Source Sans Pro" panose="020B0503030403020204" pitchFamily="34" charset="0"/>
            </a:rPr>
            <a:t>Casual</a:t>
          </a:r>
        </a:p>
      </dgm:t>
    </dgm:pt>
    <dgm:pt modelId="{A96BAC8D-5C02-46DF-9BA4-88687C91034C}" type="parTrans" cxnId="{490F8CF3-8550-4578-BC45-B5A2280F9126}">
      <dgm:prSet/>
      <dgm:spPr/>
      <dgm:t>
        <a:bodyPr/>
        <a:lstStyle/>
        <a:p>
          <a:endParaRPr lang="en-GB" sz="2800">
            <a:solidFill>
              <a:schemeClr val="bg1">
                <a:lumMod val="10000"/>
              </a:schemeClr>
            </a:solidFill>
            <a:latin typeface="Source Sans Pro" panose="020B0503030403020204" pitchFamily="34" charset="0"/>
          </a:endParaRPr>
        </a:p>
      </dgm:t>
    </dgm:pt>
    <dgm:pt modelId="{E4AD54C0-BBA3-41F4-87DF-AF7F4D721646}" type="sibTrans" cxnId="{490F8CF3-8550-4578-BC45-B5A2280F9126}">
      <dgm:prSet/>
      <dgm:spPr/>
      <dgm:t>
        <a:bodyPr/>
        <a:lstStyle/>
        <a:p>
          <a:endParaRPr lang="en-GB" sz="2800">
            <a:solidFill>
              <a:schemeClr val="bg1">
                <a:lumMod val="10000"/>
              </a:schemeClr>
            </a:solidFill>
            <a:latin typeface="Source Sans Pro" panose="020B0503030403020204" pitchFamily="34" charset="0"/>
          </a:endParaRPr>
        </a:p>
      </dgm:t>
    </dgm:pt>
    <dgm:pt modelId="{E62F2CE6-BC69-447A-B1CC-FD4A1E836F31}">
      <dgm:prSet phldrT="[Text]" custT="1"/>
      <dgm:spPr/>
      <dgm:t>
        <a:bodyPr/>
        <a:lstStyle/>
        <a:p>
          <a:r>
            <a:rPr lang="en-GB" sz="2000" b="1">
              <a:latin typeface="Source Sans Pro" panose="020B0503030403020204" pitchFamily="34" charset="0"/>
            </a:rPr>
            <a:t>CS Questionnaire</a:t>
          </a:r>
          <a:endParaRPr lang="en-GB" sz="2000" b="1" dirty="0">
            <a:latin typeface="Source Sans Pro" panose="020B0503030403020204" pitchFamily="34" charset="0"/>
          </a:endParaRPr>
        </a:p>
      </dgm:t>
    </dgm:pt>
    <dgm:pt modelId="{68CC21F4-C487-4DDE-86E9-8802F1BD7FBF}" type="parTrans" cxnId="{260AFBA0-96E8-456A-949C-604C2C4C009E}">
      <dgm:prSet/>
      <dgm:spPr/>
      <dgm:t>
        <a:bodyPr/>
        <a:lstStyle/>
        <a:p>
          <a:endParaRPr lang="en-GB" sz="2800">
            <a:solidFill>
              <a:schemeClr val="bg1">
                <a:lumMod val="10000"/>
              </a:schemeClr>
            </a:solidFill>
            <a:latin typeface="Source Sans Pro" panose="020B0503030403020204" pitchFamily="34" charset="0"/>
          </a:endParaRPr>
        </a:p>
      </dgm:t>
    </dgm:pt>
    <dgm:pt modelId="{ECCC269D-FEC0-4824-97EE-5D51BDABE870}" type="sibTrans" cxnId="{260AFBA0-96E8-456A-949C-604C2C4C009E}">
      <dgm:prSet/>
      <dgm:spPr/>
      <dgm:t>
        <a:bodyPr/>
        <a:lstStyle/>
        <a:p>
          <a:endParaRPr lang="en-GB" sz="2800">
            <a:solidFill>
              <a:schemeClr val="bg1">
                <a:lumMod val="10000"/>
              </a:schemeClr>
            </a:solidFill>
            <a:latin typeface="Source Sans Pro" panose="020B0503030403020204" pitchFamily="34" charset="0"/>
          </a:endParaRPr>
        </a:p>
      </dgm:t>
    </dgm:pt>
    <dgm:pt modelId="{C7A1E4D5-8592-4DAA-8AF1-FFDFC94B0A85}" type="pres">
      <dgm:prSet presAssocID="{9A66BBB2-8BA3-4B06-8089-58DECCD5E6D8}" presName="Name0" presStyleCnt="0">
        <dgm:presLayoutVars>
          <dgm:chMax val="4"/>
          <dgm:resizeHandles val="exact"/>
        </dgm:presLayoutVars>
      </dgm:prSet>
      <dgm:spPr/>
    </dgm:pt>
    <dgm:pt modelId="{6B8BC994-91FF-4BE3-921A-609FAA03F2C1}" type="pres">
      <dgm:prSet presAssocID="{9A66BBB2-8BA3-4B06-8089-58DECCD5E6D8}" presName="ellipse" presStyleLbl="trBgShp" presStyleIdx="0" presStyleCnt="1"/>
      <dgm:spPr/>
    </dgm:pt>
    <dgm:pt modelId="{2930B5D9-9188-4767-AAC4-5218863BDD92}" type="pres">
      <dgm:prSet presAssocID="{9A66BBB2-8BA3-4B06-8089-58DECCD5E6D8}" presName="arrow1" presStyleLbl="fgShp" presStyleIdx="0" presStyleCnt="1"/>
      <dgm:spPr>
        <a:noFill/>
        <a:ln>
          <a:solidFill>
            <a:schemeClr val="bg2"/>
          </a:solidFill>
        </a:ln>
      </dgm:spPr>
    </dgm:pt>
    <dgm:pt modelId="{A948D8E9-A4AF-462E-944F-A64CA28CF50F}" type="pres">
      <dgm:prSet presAssocID="{9A66BBB2-8BA3-4B06-8089-58DECCD5E6D8}" presName="rectangle" presStyleLbl="revTx" presStyleIdx="0" presStyleCnt="1" custScaleX="149881">
        <dgm:presLayoutVars>
          <dgm:bulletEnabled val="1"/>
        </dgm:presLayoutVars>
      </dgm:prSet>
      <dgm:spPr/>
    </dgm:pt>
    <dgm:pt modelId="{D86E6F02-692A-4B23-9548-50F292121800}" type="pres">
      <dgm:prSet presAssocID="{611DA6F6-2E3D-42B6-B9FF-E81D1EB144E2}" presName="item1" presStyleLbl="node1" presStyleIdx="0" presStyleCnt="3">
        <dgm:presLayoutVars>
          <dgm:bulletEnabled val="1"/>
        </dgm:presLayoutVars>
      </dgm:prSet>
      <dgm:spPr/>
    </dgm:pt>
    <dgm:pt modelId="{1B5E7981-D483-4390-BDE9-B286501A69EF}" type="pres">
      <dgm:prSet presAssocID="{E95E342D-0200-4D3E-A6E1-2878B0AEA623}" presName="item2" presStyleLbl="node1" presStyleIdx="1" presStyleCnt="3">
        <dgm:presLayoutVars>
          <dgm:bulletEnabled val="1"/>
        </dgm:presLayoutVars>
      </dgm:prSet>
      <dgm:spPr/>
    </dgm:pt>
    <dgm:pt modelId="{3E19064A-54AE-46FA-A32A-0562EA0338A5}" type="pres">
      <dgm:prSet presAssocID="{E62F2CE6-BC69-447A-B1CC-FD4A1E836F31}" presName="item3" presStyleLbl="node1" presStyleIdx="2" presStyleCnt="3">
        <dgm:presLayoutVars>
          <dgm:bulletEnabled val="1"/>
        </dgm:presLayoutVars>
      </dgm:prSet>
      <dgm:spPr/>
    </dgm:pt>
    <dgm:pt modelId="{C5FFEB0B-0427-468B-87F5-4A132D9C6989}" type="pres">
      <dgm:prSet presAssocID="{9A66BBB2-8BA3-4B06-8089-58DECCD5E6D8}" presName="funnel" presStyleLbl="trAlignAcc1" presStyleIdx="0" presStyleCnt="1"/>
      <dgm:spPr>
        <a:noFill/>
        <a:ln w="28575">
          <a:solidFill>
            <a:schemeClr val="bg2"/>
          </a:solidFill>
        </a:ln>
      </dgm:spPr>
    </dgm:pt>
  </dgm:ptLst>
  <dgm:cxnLst>
    <dgm:cxn modelId="{68B9400D-CBF3-47DE-BA7D-800DB7EED050}" type="presOf" srcId="{8737F7C7-C85E-47BB-9207-941FAFA83533}" destId="{3E19064A-54AE-46FA-A32A-0562EA0338A5}" srcOrd="0" destOrd="0" presId="urn:microsoft.com/office/officeart/2005/8/layout/funnel1"/>
    <dgm:cxn modelId="{6F03221D-0007-4A99-B556-82075BB5EC10}" srcId="{9A66BBB2-8BA3-4B06-8089-58DECCD5E6D8}" destId="{8737F7C7-C85E-47BB-9207-941FAFA83533}" srcOrd="0" destOrd="0" parTransId="{1DF46B11-6F33-4BFD-8EEA-66600C0A060C}" sibTransId="{928A950D-4F7F-42FB-832B-A0CC0ABC8DC4}"/>
    <dgm:cxn modelId="{FCA6F54B-3140-4A30-8412-0E193DB9BED9}" type="presOf" srcId="{E62F2CE6-BC69-447A-B1CC-FD4A1E836F31}" destId="{A948D8E9-A4AF-462E-944F-A64CA28CF50F}" srcOrd="0" destOrd="0" presId="urn:microsoft.com/office/officeart/2005/8/layout/funnel1"/>
    <dgm:cxn modelId="{DDAF2754-A05B-4042-8D17-4074C910EC03}" type="presOf" srcId="{E95E342D-0200-4D3E-A6E1-2878B0AEA623}" destId="{D86E6F02-692A-4B23-9548-50F292121800}" srcOrd="0" destOrd="0" presId="urn:microsoft.com/office/officeart/2005/8/layout/funnel1"/>
    <dgm:cxn modelId="{40F2518E-5D67-4CF1-A879-56D12DFAE4A5}" type="presOf" srcId="{611DA6F6-2E3D-42B6-B9FF-E81D1EB144E2}" destId="{1B5E7981-D483-4390-BDE9-B286501A69EF}" srcOrd="0" destOrd="0" presId="urn:microsoft.com/office/officeart/2005/8/layout/funnel1"/>
    <dgm:cxn modelId="{260AFBA0-96E8-456A-949C-604C2C4C009E}" srcId="{9A66BBB2-8BA3-4B06-8089-58DECCD5E6D8}" destId="{E62F2CE6-BC69-447A-B1CC-FD4A1E836F31}" srcOrd="3" destOrd="0" parTransId="{68CC21F4-C487-4DDE-86E9-8802F1BD7FBF}" sibTransId="{ECCC269D-FEC0-4824-97EE-5D51BDABE870}"/>
    <dgm:cxn modelId="{738649B7-14CC-4EAE-9617-43CF2C308BB6}" type="presOf" srcId="{9A66BBB2-8BA3-4B06-8089-58DECCD5E6D8}" destId="{C7A1E4D5-8592-4DAA-8AF1-FFDFC94B0A85}" srcOrd="0" destOrd="0" presId="urn:microsoft.com/office/officeart/2005/8/layout/funnel1"/>
    <dgm:cxn modelId="{08CCA1E1-43AF-4311-8120-EC793EDF10E2}" srcId="{9A66BBB2-8BA3-4B06-8089-58DECCD5E6D8}" destId="{611DA6F6-2E3D-42B6-B9FF-E81D1EB144E2}" srcOrd="1" destOrd="0" parTransId="{8A4C69C3-03C6-4E42-B5EA-82504D35ED11}" sibTransId="{848E0029-B1E9-41FE-ABBE-552AFD4AE11A}"/>
    <dgm:cxn modelId="{490F8CF3-8550-4578-BC45-B5A2280F9126}" srcId="{9A66BBB2-8BA3-4B06-8089-58DECCD5E6D8}" destId="{E95E342D-0200-4D3E-A6E1-2878B0AEA623}" srcOrd="2" destOrd="0" parTransId="{A96BAC8D-5C02-46DF-9BA4-88687C91034C}" sibTransId="{E4AD54C0-BBA3-41F4-87DF-AF7F4D721646}"/>
    <dgm:cxn modelId="{E73F6EA9-F28B-48A1-9B70-68E0C3D94892}" type="presParOf" srcId="{C7A1E4D5-8592-4DAA-8AF1-FFDFC94B0A85}" destId="{6B8BC994-91FF-4BE3-921A-609FAA03F2C1}" srcOrd="0" destOrd="0" presId="urn:microsoft.com/office/officeart/2005/8/layout/funnel1"/>
    <dgm:cxn modelId="{214A15EA-B2B4-433B-B9B8-114427F89B41}" type="presParOf" srcId="{C7A1E4D5-8592-4DAA-8AF1-FFDFC94B0A85}" destId="{2930B5D9-9188-4767-AAC4-5218863BDD92}" srcOrd="1" destOrd="0" presId="urn:microsoft.com/office/officeart/2005/8/layout/funnel1"/>
    <dgm:cxn modelId="{D0B39ADB-4DD0-485B-80D8-2ACF52F7B94C}" type="presParOf" srcId="{C7A1E4D5-8592-4DAA-8AF1-FFDFC94B0A85}" destId="{A948D8E9-A4AF-462E-944F-A64CA28CF50F}" srcOrd="2" destOrd="0" presId="urn:microsoft.com/office/officeart/2005/8/layout/funnel1"/>
    <dgm:cxn modelId="{74DFAB04-4BB1-4D57-9796-89BD7AE99469}" type="presParOf" srcId="{C7A1E4D5-8592-4DAA-8AF1-FFDFC94B0A85}" destId="{D86E6F02-692A-4B23-9548-50F292121800}" srcOrd="3" destOrd="0" presId="urn:microsoft.com/office/officeart/2005/8/layout/funnel1"/>
    <dgm:cxn modelId="{FC881B07-D1B7-4595-B484-82F9C2E46516}" type="presParOf" srcId="{C7A1E4D5-8592-4DAA-8AF1-FFDFC94B0A85}" destId="{1B5E7981-D483-4390-BDE9-B286501A69EF}" srcOrd="4" destOrd="0" presId="urn:microsoft.com/office/officeart/2005/8/layout/funnel1"/>
    <dgm:cxn modelId="{1831292F-86F9-4C5D-A3E7-915BB31F72B4}" type="presParOf" srcId="{C7A1E4D5-8592-4DAA-8AF1-FFDFC94B0A85}" destId="{3E19064A-54AE-46FA-A32A-0562EA0338A5}" srcOrd="5" destOrd="0" presId="urn:microsoft.com/office/officeart/2005/8/layout/funnel1"/>
    <dgm:cxn modelId="{987615BE-87DD-4D8B-9CDF-C9594CCBBA56}" type="presParOf" srcId="{C7A1E4D5-8592-4DAA-8AF1-FFDFC94B0A85}" destId="{C5FFEB0B-0427-468B-87F5-4A132D9C6989}" srcOrd="6" destOrd="0" presId="urn:microsoft.com/office/officeart/2005/8/layout/funnel1"/>
  </dgm:cxnLst>
  <dgm:bg>
    <a:noFill/>
  </dgm:bg>
  <dgm:whole>
    <a:ln>
      <a:noFill/>
    </a:ln>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8BC994-91FF-4BE3-921A-609FAA03F2C1}">
      <dsp:nvSpPr>
        <dsp:cNvPr id="0" name=""/>
        <dsp:cNvSpPr/>
      </dsp:nvSpPr>
      <dsp:spPr>
        <a:xfrm>
          <a:off x="796961" y="99500"/>
          <a:ext cx="1974709" cy="685790"/>
        </a:xfrm>
        <a:prstGeom prst="ellipse">
          <a:avLst/>
        </a:prstGeom>
        <a:solidFill>
          <a:schemeClr val="accent5">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930B5D9-9188-4767-AAC4-5218863BDD92}">
      <dsp:nvSpPr>
        <dsp:cNvPr id="0" name=""/>
        <dsp:cNvSpPr/>
      </dsp:nvSpPr>
      <dsp:spPr>
        <a:xfrm>
          <a:off x="1596030" y="1778769"/>
          <a:ext cx="382695" cy="244925"/>
        </a:xfrm>
        <a:prstGeom prst="downArrow">
          <a:avLst/>
        </a:prstGeom>
        <a:noFill/>
        <a:ln w="25400" cap="flat" cmpd="sng" algn="ctr">
          <a:solidFill>
            <a:schemeClr val="bg2"/>
          </a:solidFill>
          <a:prstDash val="solid"/>
        </a:ln>
        <a:effectLst/>
      </dsp:spPr>
      <dsp:style>
        <a:lnRef idx="2">
          <a:scrgbClr r="0" g="0" b="0"/>
        </a:lnRef>
        <a:fillRef idx="1">
          <a:scrgbClr r="0" g="0" b="0"/>
        </a:fillRef>
        <a:effectRef idx="0">
          <a:scrgbClr r="0" g="0" b="0"/>
        </a:effectRef>
        <a:fontRef idx="minor"/>
      </dsp:style>
    </dsp:sp>
    <dsp:sp modelId="{A948D8E9-A4AF-462E-944F-A64CA28CF50F}">
      <dsp:nvSpPr>
        <dsp:cNvPr id="0" name=""/>
        <dsp:cNvSpPr/>
      </dsp:nvSpPr>
      <dsp:spPr>
        <a:xfrm>
          <a:off x="410766" y="1974709"/>
          <a:ext cx="2753222" cy="459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GB" sz="2000" b="1" kern="1200">
              <a:latin typeface="Source Sans Pro" panose="020B0503030403020204" pitchFamily="34" charset="0"/>
            </a:rPr>
            <a:t>CS Questionnaire</a:t>
          </a:r>
          <a:endParaRPr lang="en-GB" sz="2000" b="1" kern="1200" dirty="0">
            <a:latin typeface="Source Sans Pro" panose="020B0503030403020204" pitchFamily="34" charset="0"/>
          </a:endParaRPr>
        </a:p>
      </dsp:txBody>
      <dsp:txXfrm>
        <a:off x="410766" y="1974709"/>
        <a:ext cx="2753222" cy="459234"/>
      </dsp:txXfrm>
    </dsp:sp>
    <dsp:sp modelId="{D86E6F02-692A-4B23-9548-50F292121800}">
      <dsp:nvSpPr>
        <dsp:cNvPr id="0" name=""/>
        <dsp:cNvSpPr/>
      </dsp:nvSpPr>
      <dsp:spPr>
        <a:xfrm>
          <a:off x="1514898" y="838256"/>
          <a:ext cx="688852" cy="688852"/>
        </a:xfrm>
        <a:prstGeom prst="ellipse">
          <a:avLst/>
        </a:prstGeom>
        <a:solidFill>
          <a:schemeClr val="tx2">
            <a:lumMod val="20000"/>
            <a:lumOff val="80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ource Sans Pro" panose="020B0503030403020204" pitchFamily="34" charset="0"/>
            </a:rPr>
            <a:t>Casual</a:t>
          </a:r>
        </a:p>
      </dsp:txBody>
      <dsp:txXfrm>
        <a:off x="1615778" y="939136"/>
        <a:ext cx="487092" cy="487092"/>
      </dsp:txXfrm>
    </dsp:sp>
    <dsp:sp modelId="{1B5E7981-D483-4390-BDE9-B286501A69EF}">
      <dsp:nvSpPr>
        <dsp:cNvPr id="0" name=""/>
        <dsp:cNvSpPr/>
      </dsp:nvSpPr>
      <dsp:spPr>
        <a:xfrm>
          <a:off x="1021986" y="321464"/>
          <a:ext cx="688852" cy="688852"/>
        </a:xfrm>
        <a:prstGeom prst="ellipse">
          <a:avLst/>
        </a:prstGeom>
        <a:solidFill>
          <a:schemeClr val="tx2">
            <a:lumMod val="40000"/>
            <a:lumOff val="60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ource Sans Pro" panose="020B0503030403020204" pitchFamily="34" charset="0"/>
            </a:rPr>
            <a:t>Expert</a:t>
          </a:r>
        </a:p>
      </dsp:txBody>
      <dsp:txXfrm>
        <a:off x="1122866" y="422344"/>
        <a:ext cx="487092" cy="487092"/>
      </dsp:txXfrm>
    </dsp:sp>
    <dsp:sp modelId="{3E19064A-54AE-46FA-A32A-0562EA0338A5}">
      <dsp:nvSpPr>
        <dsp:cNvPr id="0" name=""/>
        <dsp:cNvSpPr/>
      </dsp:nvSpPr>
      <dsp:spPr>
        <a:xfrm>
          <a:off x="1726146" y="154915"/>
          <a:ext cx="688852" cy="688852"/>
        </a:xfrm>
        <a:prstGeom prst="ellipse">
          <a:avLst/>
        </a:prstGeom>
        <a:solidFill>
          <a:schemeClr val="tx2">
            <a:lumMod val="60000"/>
            <a:lumOff val="40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ource Sans Pro" panose="020B0503030403020204" pitchFamily="34" charset="0"/>
            </a:rPr>
            <a:t>Pro</a:t>
          </a:r>
        </a:p>
      </dsp:txBody>
      <dsp:txXfrm>
        <a:off x="1827026" y="255795"/>
        <a:ext cx="487092" cy="487092"/>
      </dsp:txXfrm>
    </dsp:sp>
    <dsp:sp modelId="{C5FFEB0B-0427-468B-87F5-4A132D9C6989}">
      <dsp:nvSpPr>
        <dsp:cNvPr id="0" name=""/>
        <dsp:cNvSpPr/>
      </dsp:nvSpPr>
      <dsp:spPr>
        <a:xfrm>
          <a:off x="715830" y="15307"/>
          <a:ext cx="2143095" cy="1714476"/>
        </a:xfrm>
        <a:prstGeom prst="funnel">
          <a:avLst/>
        </a:prstGeom>
        <a:noFill/>
        <a:ln w="28575" cap="flat" cmpd="sng" algn="ctr">
          <a:solidFill>
            <a:schemeClr val="bg2"/>
          </a:solidFill>
          <a:prstDash val="solid"/>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png>
</file>

<file path=ppt/media/image22.svg>
</file>

<file path=ppt/media/image23.png>
</file>

<file path=ppt/media/image24.svg>
</file>

<file path=ppt/media/image25.jpeg>
</file>

<file path=ppt/media/image26.png>
</file>

<file path=ppt/media/image27.png>
</file>

<file path=ppt/media/image28.svg>
</file>

<file path=ppt/media/image29.png>
</file>

<file path=ppt/media/image3.png>
</file>

<file path=ppt/media/image30.png>
</file>

<file path=ppt/media/image31.png>
</file>

<file path=ppt/media/image32.png>
</file>

<file path=ppt/media/image33.png>
</file>

<file path=ppt/media/image34.svg>
</file>

<file path=ppt/media/image35.png>
</file>

<file path=ppt/media/image36.svg>
</file>

<file path=ppt/media/image37.jpeg>
</file>

<file path=ppt/media/image38.jpeg>
</file>

<file path=ppt/media/image39.jpeg>
</file>

<file path=ppt/media/image4.png>
</file>

<file path=ppt/media/image40.png>
</file>

<file path=ppt/media/image41.png>
</file>

<file path=ppt/media/image42.png>
</file>

<file path=ppt/media/image43.sv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GB" dirty="0"/>
          </a:p>
        </p:txBody>
      </p:sp>
    </p:spTree>
    <p:extLst>
      <p:ext uri="{BB962C8B-B14F-4D97-AF65-F5344CB8AC3E}">
        <p14:creationId xmlns:p14="http://schemas.microsoft.com/office/powerpoint/2010/main" val="30314365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b="1" dirty="0"/>
              <a:t>3d scatter plot </a:t>
            </a:r>
            <a:r>
              <a:rPr lang="en-GB" dirty="0"/>
              <a:t>with our four expertise variables on the following axis:</a:t>
            </a:r>
          </a:p>
          <a:p>
            <a:pPr lvl="1"/>
            <a:r>
              <a:rPr lang="en-GB" b="1" dirty="0"/>
              <a:t>weekly hours </a:t>
            </a:r>
            <a:r>
              <a:rPr lang="en-GB" dirty="0"/>
              <a:t>on the </a:t>
            </a:r>
            <a:r>
              <a:rPr lang="en-GB" b="1" dirty="0"/>
              <a:t>x</a:t>
            </a:r>
          </a:p>
          <a:p>
            <a:pPr lvl="1"/>
            <a:r>
              <a:rPr lang="en-GB" b="1" dirty="0"/>
              <a:t>total hours </a:t>
            </a:r>
            <a:r>
              <a:rPr lang="en-GB" b="0" dirty="0"/>
              <a:t>on the </a:t>
            </a:r>
            <a:r>
              <a:rPr lang="en-GB" b="1" dirty="0"/>
              <a:t>y</a:t>
            </a:r>
          </a:p>
          <a:p>
            <a:pPr lvl="1"/>
            <a:r>
              <a:rPr lang="en-GB" b="1" dirty="0"/>
              <a:t>current ranking </a:t>
            </a:r>
            <a:r>
              <a:rPr lang="en-GB" dirty="0"/>
              <a:t>on the </a:t>
            </a:r>
            <a:r>
              <a:rPr lang="en-GB" b="1" dirty="0"/>
              <a:t>z</a:t>
            </a:r>
            <a:r>
              <a:rPr lang="en-GB" dirty="0"/>
              <a:t> in the </a:t>
            </a:r>
            <a:r>
              <a:rPr lang="en-GB" b="1" dirty="0"/>
              <a:t>left</a:t>
            </a:r>
            <a:r>
              <a:rPr lang="en-GB" dirty="0"/>
              <a:t> plot and </a:t>
            </a:r>
            <a:r>
              <a:rPr lang="en-GB" b="1" dirty="0"/>
              <a:t>self-rated expertise </a:t>
            </a:r>
            <a:r>
              <a:rPr lang="en-GB" dirty="0"/>
              <a:t>on the </a:t>
            </a:r>
            <a:r>
              <a:rPr lang="en-GB" b="1" dirty="0"/>
              <a:t>z</a:t>
            </a:r>
            <a:r>
              <a:rPr lang="en-GB" dirty="0"/>
              <a:t> in the </a:t>
            </a:r>
            <a:r>
              <a:rPr lang="en-GB" b="1" dirty="0"/>
              <a:t>right</a:t>
            </a:r>
            <a:r>
              <a:rPr lang="en-GB" dirty="0"/>
              <a:t> plot</a:t>
            </a:r>
            <a:endParaRPr lang="en-GB" b="1"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b="0" dirty="0"/>
              <a:t>Inputted the four expertise variables into a </a:t>
            </a:r>
            <a:r>
              <a:rPr lang="en-GB" b="1" dirty="0"/>
              <a:t>K-means cluster analysis </a:t>
            </a:r>
            <a:r>
              <a:rPr lang="en-GB" dirty="0"/>
              <a:t>an </a:t>
            </a:r>
            <a:r>
              <a:rPr lang="en-GB" b="1" dirty="0"/>
              <a:t>machine learning algorithm</a:t>
            </a:r>
            <a:r>
              <a:rPr lang="en-GB" dirty="0"/>
              <a:t> which groups </a:t>
            </a:r>
            <a:r>
              <a:rPr lang="en-GB" b="1" dirty="0"/>
              <a:t>observations</a:t>
            </a:r>
            <a:r>
              <a:rPr lang="en-GB" dirty="0"/>
              <a:t> into </a:t>
            </a:r>
            <a:r>
              <a:rPr lang="en-GB" b="1" dirty="0"/>
              <a:t>k-cluster groups</a:t>
            </a:r>
            <a:r>
              <a:rPr lang="en-GB" b="0" dirty="0"/>
              <a:t>: goal being to group </a:t>
            </a:r>
            <a:r>
              <a:rPr lang="en-GB" b="1" dirty="0"/>
              <a:t>similar</a:t>
            </a:r>
            <a:r>
              <a:rPr lang="en-GB" b="0" dirty="0"/>
              <a:t> </a:t>
            </a:r>
            <a:r>
              <a:rPr lang="en-GB" b="1" dirty="0"/>
              <a:t>observations</a:t>
            </a:r>
            <a:r>
              <a:rPr lang="en-GB" b="0" dirty="0"/>
              <a:t> </a:t>
            </a:r>
            <a:r>
              <a:rPr lang="en-GB" b="1" dirty="0"/>
              <a:t>together</a:t>
            </a:r>
            <a:r>
              <a:rPr lang="en-GB" b="0" dirty="0"/>
              <a:t> to discover any </a:t>
            </a:r>
            <a:r>
              <a:rPr lang="en-GB" b="1" dirty="0"/>
              <a:t>underlying patterns.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dirty="0"/>
              <a:t>Analysis suggested that </a:t>
            </a:r>
            <a:r>
              <a:rPr lang="en-GB" b="1" dirty="0"/>
              <a:t>4 Cluster Groups </a:t>
            </a:r>
            <a:r>
              <a:rPr lang="en-GB" dirty="0"/>
              <a:t>would best </a:t>
            </a:r>
            <a:r>
              <a:rPr lang="en-GB" b="1" dirty="0"/>
              <a:t>fit</a:t>
            </a:r>
            <a:r>
              <a:rPr lang="en-GB" dirty="0"/>
              <a:t> our data: </a:t>
            </a:r>
            <a:r>
              <a:rPr lang="en-GB" b="1" dirty="0"/>
              <a:t>Semi/Pro, Aspiring, Experienced and Casual players </a:t>
            </a:r>
            <a:r>
              <a:rPr lang="en-GB" b="0" dirty="0"/>
              <a:t>– each differing in terms of their expertise</a:t>
            </a:r>
            <a:endParaRPr lang="en-GB" b="1" dirty="0"/>
          </a:p>
          <a:p>
            <a:r>
              <a:rPr lang="en-GB" dirty="0"/>
              <a:t>Displays the </a:t>
            </a:r>
            <a:r>
              <a:rPr lang="en-GB" b="1" dirty="0"/>
              <a:t>range</a:t>
            </a:r>
            <a:r>
              <a:rPr lang="en-GB" dirty="0"/>
              <a:t> of expertise in our participants - amazing overview of the expertise of our sample in </a:t>
            </a:r>
            <a:r>
              <a:rPr lang="en-GB" b="1" dirty="0"/>
              <a:t>greater depth </a:t>
            </a:r>
            <a:r>
              <a:rPr lang="en-GB" dirty="0"/>
              <a:t>than would have been possible with </a:t>
            </a:r>
            <a:r>
              <a:rPr lang="en-GB" b="1" dirty="0"/>
              <a:t>one measure </a:t>
            </a:r>
            <a:r>
              <a:rPr lang="en-GB" dirty="0"/>
              <a:t>of video game expertise</a:t>
            </a:r>
          </a:p>
          <a:p>
            <a:r>
              <a:rPr lang="en-GB" dirty="0"/>
              <a:t>Lets see how our expertise groups did on the Choice RT task</a:t>
            </a:r>
          </a:p>
        </p:txBody>
      </p:sp>
    </p:spTree>
    <p:extLst>
      <p:ext uri="{BB962C8B-B14F-4D97-AF65-F5344CB8AC3E}">
        <p14:creationId xmlns:p14="http://schemas.microsoft.com/office/powerpoint/2010/main" val="25569197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dirty="0"/>
              <a:t>We found </a:t>
            </a:r>
            <a:r>
              <a:rPr lang="en-GB" b="1" dirty="0"/>
              <a:t>no differences in terms of accuracy scores </a:t>
            </a:r>
            <a:r>
              <a:rPr lang="en-GB" dirty="0"/>
              <a:t>– expertise groups were equally as accurate as each other on the task.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dirty="0"/>
              <a:t>However, our </a:t>
            </a:r>
            <a:r>
              <a:rPr lang="en-GB" b="1" dirty="0"/>
              <a:t>more expert players showed faster RTs on single and switch rule trials.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dirty="0"/>
              <a:t>Let’s have a look at the single-trial RT data. </a:t>
            </a:r>
          </a:p>
        </p:txBody>
      </p:sp>
    </p:spTree>
    <p:extLst>
      <p:ext uri="{BB962C8B-B14F-4D97-AF65-F5344CB8AC3E}">
        <p14:creationId xmlns:p14="http://schemas.microsoft.com/office/powerpoint/2010/main" val="23925147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Raincloud plot: </a:t>
            </a:r>
          </a:p>
          <a:p>
            <a:pPr lvl="1"/>
            <a:r>
              <a:rPr lang="en-GB" b="1" dirty="0"/>
              <a:t>Y axis = </a:t>
            </a:r>
            <a:r>
              <a:rPr lang="en-GB" b="0" dirty="0"/>
              <a:t>RTs</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b="1" dirty="0"/>
              <a:t>X axis = </a:t>
            </a:r>
            <a:r>
              <a:rPr lang="en-GB" b="0" dirty="0"/>
              <a:t>Expertise groups</a:t>
            </a:r>
          </a:p>
          <a:p>
            <a:pPr lvl="1"/>
            <a:r>
              <a:rPr lang="en-GB" b="1" dirty="0"/>
              <a:t>Dots</a:t>
            </a:r>
            <a:r>
              <a:rPr lang="en-GB" dirty="0"/>
              <a:t> = participant</a:t>
            </a:r>
          </a:p>
          <a:p>
            <a:pPr lvl="1"/>
            <a:r>
              <a:rPr lang="en-GB" b="1" dirty="0"/>
              <a:t>Box plot </a:t>
            </a:r>
            <a:r>
              <a:rPr lang="en-GB" dirty="0"/>
              <a:t>= summarises data from each group </a:t>
            </a:r>
            <a:r>
              <a:rPr lang="en-GB" b="0" dirty="0"/>
              <a:t>(maximum, minimum, interquartile range and median)</a:t>
            </a:r>
          </a:p>
          <a:p>
            <a:pPr lvl="1"/>
            <a:r>
              <a:rPr lang="en-GB" b="1" dirty="0"/>
              <a:t>Cloud</a:t>
            </a:r>
            <a:r>
              <a:rPr lang="en-GB" dirty="0"/>
              <a:t> = distribution</a:t>
            </a:r>
          </a:p>
          <a:p>
            <a:pPr lvl="0"/>
            <a:r>
              <a:rPr lang="en-GB" b="0" dirty="0"/>
              <a:t>Nearly</a:t>
            </a:r>
            <a:r>
              <a:rPr lang="en-GB" b="1" dirty="0"/>
              <a:t> 90ms difference </a:t>
            </a:r>
            <a:r>
              <a:rPr lang="en-GB" dirty="0"/>
              <a:t>in </a:t>
            </a:r>
            <a:r>
              <a:rPr lang="en-GB" b="1" dirty="0"/>
              <a:t>mean single RTs</a:t>
            </a:r>
            <a:r>
              <a:rPr lang="en-GB" dirty="0"/>
              <a:t> between </a:t>
            </a:r>
            <a:r>
              <a:rPr lang="en-GB" b="1" dirty="0"/>
              <a:t>Casual players</a:t>
            </a:r>
            <a:r>
              <a:rPr lang="en-GB" dirty="0"/>
              <a:t> </a:t>
            </a:r>
            <a:r>
              <a:rPr lang="en-GB" b="0" dirty="0"/>
              <a:t>compared to </a:t>
            </a:r>
            <a:r>
              <a:rPr lang="en-GB" b="1" dirty="0"/>
              <a:t>Semi/Professional players </a:t>
            </a:r>
            <a:r>
              <a:rPr lang="en-GB" b="0" dirty="0"/>
              <a:t>– demonstrating that </a:t>
            </a:r>
            <a:r>
              <a:rPr lang="en-GB" b="1" dirty="0"/>
              <a:t>more expert CS players </a:t>
            </a:r>
            <a:r>
              <a:rPr lang="en-GB" b="0" dirty="0"/>
              <a:t>have faster RTs compared to less expert players, without any sacrifices in accuracy: </a:t>
            </a:r>
            <a:r>
              <a:rPr lang="en-GB" b="1" dirty="0"/>
              <a:t>no evidence that players made a speed-accuracy trade off</a:t>
            </a:r>
            <a:r>
              <a:rPr lang="en-GB" b="0" dirty="0"/>
              <a:t>. </a:t>
            </a:r>
          </a:p>
          <a:p>
            <a:pPr lvl="0"/>
            <a:r>
              <a:rPr lang="en-GB" b="0" dirty="0"/>
              <a:t>But what did their multitasking performance look like?</a:t>
            </a:r>
          </a:p>
        </p:txBody>
      </p:sp>
    </p:spTree>
    <p:extLst>
      <p:ext uri="{BB962C8B-B14F-4D97-AF65-F5344CB8AC3E}">
        <p14:creationId xmlns:p14="http://schemas.microsoft.com/office/powerpoint/2010/main" val="26050031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Mixing costs were similar across groups</a:t>
            </a:r>
          </a:p>
          <a:p>
            <a:r>
              <a:rPr lang="en-GB" dirty="0"/>
              <a:t>But there was a difference in Switching Costs between groups, but it might </a:t>
            </a:r>
            <a:r>
              <a:rPr lang="en-GB" b="1" dirty="0"/>
              <a:t>surprise</a:t>
            </a:r>
            <a:r>
              <a:rPr lang="en-GB" dirty="0"/>
              <a:t> you.</a:t>
            </a:r>
          </a:p>
        </p:txBody>
      </p:sp>
    </p:spTree>
    <p:extLst>
      <p:ext uri="{BB962C8B-B14F-4D97-AF65-F5344CB8AC3E}">
        <p14:creationId xmlns:p14="http://schemas.microsoft.com/office/powerpoint/2010/main" val="33705623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r>
              <a:rPr lang="en-GB" b="0" dirty="0"/>
              <a:t>Over </a:t>
            </a:r>
            <a:r>
              <a:rPr lang="en-GB" b="1" dirty="0"/>
              <a:t>90ms difference </a:t>
            </a:r>
            <a:r>
              <a:rPr lang="en-GB" dirty="0"/>
              <a:t>in </a:t>
            </a:r>
            <a:r>
              <a:rPr lang="en-GB" b="1" dirty="0"/>
              <a:t>Switching Costs </a:t>
            </a:r>
            <a:r>
              <a:rPr lang="en-GB" b="0" dirty="0"/>
              <a:t>between </a:t>
            </a:r>
            <a:r>
              <a:rPr lang="en-GB" b="1" dirty="0"/>
              <a:t>Experienced players</a:t>
            </a:r>
            <a:r>
              <a:rPr lang="en-GB" dirty="0"/>
              <a:t> </a:t>
            </a:r>
            <a:r>
              <a:rPr lang="en-GB" b="0" dirty="0"/>
              <a:t>compared to </a:t>
            </a:r>
            <a:r>
              <a:rPr lang="en-GB" b="1" dirty="0"/>
              <a:t>Semi/Professional players</a:t>
            </a:r>
          </a:p>
          <a:p>
            <a:pPr lvl="0"/>
            <a:r>
              <a:rPr lang="en-GB" b="0" dirty="0"/>
              <a:t>Over</a:t>
            </a:r>
            <a:r>
              <a:rPr lang="en-GB" b="1" dirty="0"/>
              <a:t> 60ms difference </a:t>
            </a:r>
            <a:r>
              <a:rPr lang="en-GB" b="0" dirty="0"/>
              <a:t>in</a:t>
            </a:r>
            <a:r>
              <a:rPr lang="en-GB" b="1" dirty="0"/>
              <a:t> Switching Costs </a:t>
            </a:r>
            <a:r>
              <a:rPr lang="en-GB" b="0" dirty="0"/>
              <a:t>between</a:t>
            </a:r>
            <a:r>
              <a:rPr lang="en-GB" b="1" dirty="0"/>
              <a:t> Experienced players</a:t>
            </a:r>
            <a:r>
              <a:rPr lang="en-GB" dirty="0"/>
              <a:t> </a:t>
            </a:r>
            <a:r>
              <a:rPr lang="en-GB" b="0" dirty="0"/>
              <a:t>compared to </a:t>
            </a:r>
            <a:r>
              <a:rPr lang="en-GB" b="1" dirty="0"/>
              <a:t>Casual</a:t>
            </a:r>
            <a:r>
              <a:rPr lang="en-GB" b="0" dirty="0"/>
              <a:t> </a:t>
            </a:r>
            <a:r>
              <a:rPr lang="en-GB" b="1" dirty="0"/>
              <a:t>players</a:t>
            </a:r>
          </a:p>
          <a:p>
            <a:pPr lvl="0"/>
            <a:r>
              <a:rPr lang="en-GB" b="0" dirty="0"/>
              <a:t>Our </a:t>
            </a:r>
            <a:r>
              <a:rPr lang="en-GB" b="1" dirty="0">
                <a:solidFill>
                  <a:srgbClr val="F79BFF"/>
                </a:solidFill>
              </a:rPr>
              <a:t>Experienced</a:t>
            </a:r>
            <a:r>
              <a:rPr lang="en-GB" b="0" dirty="0"/>
              <a:t> players had the </a:t>
            </a:r>
            <a:r>
              <a:rPr lang="en-GB" b="1" dirty="0"/>
              <a:t>lowest</a:t>
            </a:r>
            <a:r>
              <a:rPr lang="en-GB" b="0" dirty="0"/>
              <a:t> </a:t>
            </a:r>
            <a:r>
              <a:rPr lang="en-GB" b="1" dirty="0"/>
              <a:t>Switching Costs</a:t>
            </a:r>
            <a:r>
              <a:rPr lang="en-GB" b="0" dirty="0"/>
              <a:t>, meaning that they were </a:t>
            </a:r>
            <a:r>
              <a:rPr lang="en-GB" b="1" dirty="0"/>
              <a:t>better</a:t>
            </a:r>
            <a:r>
              <a:rPr lang="en-GB" b="0" dirty="0"/>
              <a:t> able to </a:t>
            </a:r>
            <a:r>
              <a:rPr lang="en-GB" b="1" dirty="0"/>
              <a:t>switch </a:t>
            </a:r>
            <a:r>
              <a:rPr lang="en-GB" b="0" dirty="0"/>
              <a:t>between one task and another, than our Casual and Semi/Professional players. </a:t>
            </a:r>
          </a:p>
        </p:txBody>
      </p:sp>
    </p:spTree>
    <p:extLst>
      <p:ext uri="{BB962C8B-B14F-4D97-AF65-F5344CB8AC3E}">
        <p14:creationId xmlns:p14="http://schemas.microsoft.com/office/powerpoint/2010/main" val="32643801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GB" dirty="0"/>
              <a:t>We measured CS expertise with four variables and a k-means cluster analysis which well-described the expertise of our large sample</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GB" dirty="0"/>
              <a:t>But there may be other measures we haven’t investigated yet, and we don’t know if all of these measures can be used or applied to other video game genres yet.</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GB" dirty="0"/>
              <a:t>We found a relationship between CS expertise and processing speed, in that more expert players had faster RTs </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GB" dirty="0"/>
              <a:t>However, our Experienced players showed the greatest multitasking performance. </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GB" dirty="0"/>
              <a:t>We have a theory regarding our multitasking findings: perhaps when you reach a high level of expertise in the game, you don’t multitask any more but are more focused on specific tasks, whilst new players do everything at once, spreading themselves thin across lots of tasks.</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GB" dirty="0"/>
              <a:t>Got further investigation to do there.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dirty="0"/>
              <a:t>Also did some computational modelling on the RT and accuracy score data. Although we won’t have time to go into that today, it has helped us understand processing speed performance advantages more.</a:t>
            </a:r>
          </a:p>
        </p:txBody>
      </p:sp>
    </p:spTree>
    <p:extLst>
      <p:ext uri="{BB962C8B-B14F-4D97-AF65-F5344CB8AC3E}">
        <p14:creationId xmlns:p14="http://schemas.microsoft.com/office/powerpoint/2010/main" val="40002451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With that, I’d like to thank my amazing supervisory team and Endpoint (our eSports team collaborator), and thank you all for listening. </a:t>
            </a:r>
          </a:p>
        </p:txBody>
      </p:sp>
    </p:spTree>
    <p:extLst>
      <p:ext uri="{BB962C8B-B14F-4D97-AF65-F5344CB8AC3E}">
        <p14:creationId xmlns:p14="http://schemas.microsoft.com/office/powerpoint/2010/main" val="17359630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None/>
              <a:tabLst/>
              <a:defRPr/>
            </a:pPr>
            <a:endParaRPr lang="en-GB" sz="1100" i="0" u="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644349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We found no differences in accuracy between our expertise groups, but we found highly expert CS players had faster RTs than less expert players</a:t>
            </a:r>
          </a:p>
          <a:p>
            <a:r>
              <a:rPr lang="en-GB" dirty="0"/>
              <a:t>Suggesting that CS expertise is associated with faster processing speed performance, with no sacrifices in accuracy</a:t>
            </a:r>
          </a:p>
          <a:p>
            <a:r>
              <a:rPr lang="en-GB" dirty="0"/>
              <a:t>To investigate this further, we used a </a:t>
            </a:r>
            <a:r>
              <a:rPr lang="en-GB" b="1" dirty="0"/>
              <a:t>Drift-Diffusion model </a:t>
            </a:r>
            <a:r>
              <a:rPr lang="en-GB" b="0" dirty="0"/>
              <a:t>which takes RT and accuracy score measures, and disseminates them into three new measures</a:t>
            </a:r>
            <a:endParaRPr lang="en-GB" b="1" dirty="0"/>
          </a:p>
          <a:p>
            <a:pPr lvl="1"/>
            <a:r>
              <a:rPr lang="en-GB" b="1" dirty="0"/>
              <a:t>Drift rate </a:t>
            </a:r>
            <a:r>
              <a:rPr lang="en-GB" dirty="0"/>
              <a:t>= rate of information accumulation – how fast you are when gathering information during the task</a:t>
            </a:r>
          </a:p>
          <a:p>
            <a:pPr marL="914400" marR="0" lvl="1" indent="-298450" algn="l" defTabSz="914400" rtl="0" eaLnBrk="1" fontAlgn="auto" latinLnBrk="0" hangingPunct="1">
              <a:lnSpc>
                <a:spcPct val="100000"/>
              </a:lnSpc>
              <a:spcBef>
                <a:spcPts val="0"/>
              </a:spcBef>
              <a:spcAft>
                <a:spcPts val="0"/>
              </a:spcAft>
              <a:buClr>
                <a:srgbClr val="000000"/>
              </a:buClr>
              <a:buSzPts val="1100"/>
              <a:tabLst/>
              <a:defRPr/>
            </a:pPr>
            <a:r>
              <a:rPr lang="en-GB" b="1" dirty="0"/>
              <a:t>Boundary separation </a:t>
            </a:r>
            <a:r>
              <a:rPr lang="en-GB" dirty="0"/>
              <a:t>= response caution – how careful you are when making your response during the task</a:t>
            </a:r>
          </a:p>
          <a:p>
            <a:pPr marL="914400" lvl="1" indent="-298450"/>
            <a:r>
              <a:rPr lang="en-GB" b="1" dirty="0"/>
              <a:t>Non-decision time </a:t>
            </a:r>
            <a:r>
              <a:rPr lang="en-GB" dirty="0"/>
              <a:t>= encoding and response execution – encoding is your first experience in perceiving and learning information from the task, response execution is literally the rate at which you hit the button for green/blue</a:t>
            </a:r>
          </a:p>
          <a:p>
            <a:r>
              <a:rPr lang="en-GB" dirty="0"/>
              <a:t>These 3 measures give us a lot more detailed information about the processing speed of our players</a:t>
            </a:r>
          </a:p>
        </p:txBody>
      </p:sp>
    </p:spTree>
    <p:extLst>
      <p:ext uri="{BB962C8B-B14F-4D97-AF65-F5344CB8AC3E}">
        <p14:creationId xmlns:p14="http://schemas.microsoft.com/office/powerpoint/2010/main" val="11672897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Limited evidence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dirty="0"/>
              <a:t>Lets take a look at Drift rates in switch trials across our players</a:t>
            </a:r>
          </a:p>
          <a:p>
            <a:pPr marL="158750" indent="0">
              <a:buNone/>
            </a:pPr>
            <a:endParaRPr lang="en-GB" dirty="0"/>
          </a:p>
        </p:txBody>
      </p:sp>
    </p:spTree>
    <p:extLst>
      <p:ext uri="{BB962C8B-B14F-4D97-AF65-F5344CB8AC3E}">
        <p14:creationId xmlns:p14="http://schemas.microsoft.com/office/powerpoint/2010/main" val="29281118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Member of CAP Lab, headed by Dr Claudia von Bastian</a:t>
            </a:r>
          </a:p>
          <a:p>
            <a:r>
              <a:rPr lang="en-GB" dirty="0"/>
              <a:t>Our lab investigates individual differences in cognitive abilities, particularly how our cognitive abilities can change through experience. </a:t>
            </a:r>
          </a:p>
          <a:p>
            <a:r>
              <a:rPr lang="en-GB" dirty="0"/>
              <a:t>By understanding these differences, we can develop interventions which potentially boost cognitive performance</a:t>
            </a:r>
          </a:p>
          <a:p>
            <a:r>
              <a:rPr lang="en-GB" dirty="0"/>
              <a:t>My line of investigation regards how our everyday experiences, such as engagement in leisure activities like video games, shapes cognition. </a:t>
            </a:r>
          </a:p>
        </p:txBody>
      </p:sp>
    </p:spTree>
    <p:extLst>
      <p:ext uri="{BB962C8B-B14F-4D97-AF65-F5344CB8AC3E}">
        <p14:creationId xmlns:p14="http://schemas.microsoft.com/office/powerpoint/2010/main" val="29826924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r>
              <a:rPr lang="en-GB" b="0" dirty="0"/>
              <a:t>Our </a:t>
            </a:r>
            <a:r>
              <a:rPr lang="en-GB" b="1" dirty="0">
                <a:solidFill>
                  <a:srgbClr val="F79BFF"/>
                </a:solidFill>
              </a:rPr>
              <a:t>Semi/Professional</a:t>
            </a:r>
            <a:r>
              <a:rPr lang="en-GB" b="0" dirty="0"/>
              <a:t> </a:t>
            </a:r>
            <a:r>
              <a:rPr lang="en-GB" b="1" dirty="0"/>
              <a:t>players</a:t>
            </a:r>
            <a:r>
              <a:rPr lang="en-GB" b="0" dirty="0"/>
              <a:t> had </a:t>
            </a:r>
            <a:r>
              <a:rPr lang="en-GB" b="1" dirty="0"/>
              <a:t>higher Drift Rates</a:t>
            </a:r>
            <a:r>
              <a:rPr lang="en-GB" b="0" dirty="0"/>
              <a:t>, meaning that they had a faster rate of information accumulation than </a:t>
            </a:r>
            <a:r>
              <a:rPr lang="en-GB" b="1" dirty="0"/>
              <a:t>Aspiring players</a:t>
            </a:r>
            <a:endParaRPr lang="en-GB" b="0" dirty="0"/>
          </a:p>
        </p:txBody>
      </p:sp>
    </p:spTree>
    <p:extLst>
      <p:ext uri="{BB962C8B-B14F-4D97-AF65-F5344CB8AC3E}">
        <p14:creationId xmlns:p14="http://schemas.microsoft.com/office/powerpoint/2010/main" val="451973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Limited evidence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dirty="0"/>
              <a:t>Lets take a look at Boundary Separations in Single trials across our players</a:t>
            </a:r>
          </a:p>
          <a:p>
            <a:pPr marL="158750" indent="0">
              <a:buNone/>
            </a:pPr>
            <a:endParaRPr lang="en-GB" dirty="0"/>
          </a:p>
        </p:txBody>
      </p:sp>
    </p:spTree>
    <p:extLst>
      <p:ext uri="{BB962C8B-B14F-4D97-AF65-F5344CB8AC3E}">
        <p14:creationId xmlns:p14="http://schemas.microsoft.com/office/powerpoint/2010/main" val="39230953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r>
              <a:rPr lang="en-GB" b="0" dirty="0"/>
              <a:t>Our </a:t>
            </a:r>
            <a:r>
              <a:rPr lang="en-GB" b="1" dirty="0">
                <a:solidFill>
                  <a:srgbClr val="F79BFF"/>
                </a:solidFill>
              </a:rPr>
              <a:t>Experienced </a:t>
            </a:r>
            <a:r>
              <a:rPr lang="en-GB" b="0" dirty="0"/>
              <a:t>had </a:t>
            </a:r>
            <a:r>
              <a:rPr lang="en-GB" b="1" dirty="0"/>
              <a:t>lower Boundary Separations</a:t>
            </a:r>
            <a:r>
              <a:rPr lang="en-GB" b="0" dirty="0"/>
              <a:t>, meaning that they were less cautious in their decision making compared to </a:t>
            </a:r>
            <a:r>
              <a:rPr lang="en-GB" b="1" dirty="0"/>
              <a:t>Casual players</a:t>
            </a:r>
          </a:p>
        </p:txBody>
      </p:sp>
    </p:spTree>
    <p:extLst>
      <p:ext uri="{BB962C8B-B14F-4D97-AF65-F5344CB8AC3E}">
        <p14:creationId xmlns:p14="http://schemas.microsoft.com/office/powerpoint/2010/main" val="8939944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Finally, lets look at Non-decision times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dirty="0"/>
              <a:t>Lets take a look at Non-decision times in Single trials across our players</a:t>
            </a:r>
          </a:p>
          <a:p>
            <a:endParaRPr lang="en-GB" dirty="0"/>
          </a:p>
          <a:p>
            <a:pPr marL="158750" indent="0">
              <a:buNone/>
            </a:pPr>
            <a:endParaRPr lang="en-GB" dirty="0"/>
          </a:p>
        </p:txBody>
      </p:sp>
    </p:spTree>
    <p:extLst>
      <p:ext uri="{BB962C8B-B14F-4D97-AF65-F5344CB8AC3E}">
        <p14:creationId xmlns:p14="http://schemas.microsoft.com/office/powerpoint/2010/main" val="24004640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r>
              <a:rPr lang="en-GB" b="0" dirty="0"/>
              <a:t>Our </a:t>
            </a:r>
            <a:r>
              <a:rPr lang="en-GB" b="1" dirty="0">
                <a:solidFill>
                  <a:srgbClr val="F79BFF"/>
                </a:solidFill>
              </a:rPr>
              <a:t>Semi/Professional </a:t>
            </a:r>
            <a:r>
              <a:rPr lang="en-GB" b="1" dirty="0" err="1">
                <a:solidFill>
                  <a:srgbClr val="F79BFF"/>
                </a:solidFill>
              </a:rPr>
              <a:t>palyers</a:t>
            </a:r>
            <a:r>
              <a:rPr lang="en-GB" b="1" dirty="0">
                <a:solidFill>
                  <a:srgbClr val="F79BFF"/>
                </a:solidFill>
              </a:rPr>
              <a:t> </a:t>
            </a:r>
            <a:r>
              <a:rPr lang="en-GB" b="0" dirty="0"/>
              <a:t>had </a:t>
            </a:r>
            <a:r>
              <a:rPr lang="en-GB" b="1" dirty="0"/>
              <a:t>shorter Non-decision times</a:t>
            </a:r>
            <a:r>
              <a:rPr lang="en-GB" b="0" dirty="0"/>
              <a:t>, meaning that they were faster in terms of encoding of the stimuli and in initiating the motor response, compared to both </a:t>
            </a:r>
            <a:r>
              <a:rPr lang="en-GB" b="1" dirty="0"/>
              <a:t>Casual and Experienced players</a:t>
            </a:r>
          </a:p>
          <a:p>
            <a:pPr lvl="0"/>
            <a:r>
              <a:rPr lang="en-GB" b="0" dirty="0"/>
              <a:t>Compared to our Drift Rate and Boundary Separation findings – this finding is much more robust, reflected by the high Bayes Factor. </a:t>
            </a:r>
          </a:p>
        </p:txBody>
      </p:sp>
    </p:spTree>
    <p:extLst>
      <p:ext uri="{BB962C8B-B14F-4D97-AF65-F5344CB8AC3E}">
        <p14:creationId xmlns:p14="http://schemas.microsoft.com/office/powerpoint/2010/main" val="25973767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r>
              <a:rPr lang="en-GB" dirty="0"/>
              <a:t>Engagement in leisure activities is thought to contribute to a healthy lifestyle; however, not all activities are made equal, and those which involve a greater cognitive challenge show greater potential for improving cognition.</a:t>
            </a:r>
          </a:p>
          <a:p>
            <a:pPr lvl="0"/>
            <a:r>
              <a:rPr lang="en-GB" dirty="0"/>
              <a:t>Video games are a highly popular and challenging leisure activity:</a:t>
            </a:r>
          </a:p>
          <a:p>
            <a:pPr lvl="1"/>
            <a:r>
              <a:rPr lang="en-GB" dirty="0"/>
              <a:t>Screenshot from the video game we research, Counter-Strike which is a FPS game: typically featuring dynamic and complex environments which require players to make fast decisions or suffer in-game consequences. </a:t>
            </a:r>
          </a:p>
          <a:p>
            <a:pPr lvl="0"/>
            <a:r>
              <a:rPr lang="en-GB" dirty="0"/>
              <a:t>Is there the potential for video games to benefit cognition?</a:t>
            </a:r>
          </a:p>
        </p:txBody>
      </p:sp>
    </p:spTree>
    <p:extLst>
      <p:ext uri="{BB962C8B-B14F-4D97-AF65-F5344CB8AC3E}">
        <p14:creationId xmlns:p14="http://schemas.microsoft.com/office/powerpoint/2010/main" val="4066184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b="0" dirty="0"/>
              <a:t>Meta-analyses have shown a positive relationship between video play and cognition</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b="1" dirty="0"/>
              <a:t>Sala </a:t>
            </a:r>
            <a:r>
              <a:rPr lang="en-GB" dirty="0"/>
              <a:t>found weak correlations between video game play and cognition; however, this analysis included </a:t>
            </a:r>
            <a:r>
              <a:rPr lang="en-GB" b="1" dirty="0"/>
              <a:t>all video game genres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b="0" dirty="0"/>
              <a:t>The gameplay of </a:t>
            </a:r>
            <a:r>
              <a:rPr lang="en-GB" b="1" dirty="0"/>
              <a:t>Mario Kart </a:t>
            </a:r>
            <a:r>
              <a:rPr lang="en-GB" b="0" dirty="0"/>
              <a:t>is very different to </a:t>
            </a:r>
            <a:r>
              <a:rPr lang="en-GB" b="1" dirty="0"/>
              <a:t>Call of Duty </a:t>
            </a:r>
            <a:r>
              <a:rPr lang="en-GB" b="0" dirty="0"/>
              <a:t>and likely has </a:t>
            </a:r>
            <a:r>
              <a:rPr lang="en-GB" b="1" dirty="0"/>
              <a:t>different cognitive implications</a:t>
            </a:r>
            <a:r>
              <a:rPr lang="en-GB" b="0" dirty="0"/>
              <a:t>, so it is important to be genre-specific in our research. </a:t>
            </a:r>
          </a:p>
          <a:p>
            <a:r>
              <a:rPr lang="en-GB" b="1" dirty="0" err="1"/>
              <a:t>Bediou</a:t>
            </a:r>
            <a:r>
              <a:rPr lang="en-GB" dirty="0"/>
              <a:t> focused on one genre, </a:t>
            </a:r>
            <a:r>
              <a:rPr lang="en-GB" b="1" dirty="0"/>
              <a:t>Action Video Games </a:t>
            </a:r>
            <a:r>
              <a:rPr lang="en-GB" dirty="0"/>
              <a:t>(included FPS, action role-playing and action-adventure games), and found robust effects of AVG play on a range of cognitive domains such as </a:t>
            </a:r>
            <a:r>
              <a:rPr lang="en-GB" b="1" dirty="0"/>
              <a:t>perception</a:t>
            </a:r>
            <a:r>
              <a:rPr lang="en-GB" dirty="0"/>
              <a:t> and </a:t>
            </a:r>
            <a:r>
              <a:rPr lang="en-GB" b="1" dirty="0"/>
              <a:t>multitasking.</a:t>
            </a:r>
            <a:endParaRPr lang="en-GB" dirty="0"/>
          </a:p>
          <a:p>
            <a:r>
              <a:rPr lang="en-GB" b="1" dirty="0"/>
              <a:t>Smith &amp; </a:t>
            </a:r>
            <a:r>
              <a:rPr lang="en-GB" b="1" dirty="0" err="1"/>
              <a:t>Basak</a:t>
            </a:r>
            <a:r>
              <a:rPr lang="en-GB" b="1" dirty="0"/>
              <a:t> </a:t>
            </a:r>
            <a:r>
              <a:rPr lang="en-GB" b="0" dirty="0"/>
              <a:t>examined </a:t>
            </a:r>
            <a:r>
              <a:rPr lang="en-GB" b="1" dirty="0"/>
              <a:t>specific gameplay features</a:t>
            </a:r>
            <a:r>
              <a:rPr lang="en-GB" b="0" dirty="0"/>
              <a:t>, </a:t>
            </a:r>
            <a:r>
              <a:rPr lang="en-GB" dirty="0"/>
              <a:t>found a significant effect of video game </a:t>
            </a:r>
            <a:r>
              <a:rPr lang="en-GB" b="1" dirty="0"/>
              <a:t>training</a:t>
            </a:r>
            <a:r>
              <a:rPr lang="en-GB" dirty="0"/>
              <a:t> on cognition, and that different </a:t>
            </a:r>
            <a:r>
              <a:rPr lang="en-GB" b="1" dirty="0"/>
              <a:t>gameplay features </a:t>
            </a:r>
            <a:r>
              <a:rPr lang="en-GB" dirty="0"/>
              <a:t>are differentially related to cognitive performance.</a:t>
            </a:r>
          </a:p>
          <a:p>
            <a:r>
              <a:rPr lang="en-GB" b="1" dirty="0"/>
              <a:t>Further research </a:t>
            </a:r>
            <a:r>
              <a:rPr lang="en-GB" dirty="0"/>
              <a:t>is necessary in this field to understand how video game play can boost cognition, and the field would benefit from more </a:t>
            </a:r>
            <a:r>
              <a:rPr lang="en-GB" b="1" dirty="0"/>
              <a:t>genre-specific research </a:t>
            </a:r>
            <a:r>
              <a:rPr lang="en-GB" dirty="0"/>
              <a:t>investigating the cognitive correlates of specific video games. </a:t>
            </a:r>
          </a:p>
          <a:p>
            <a:endParaRPr lang="en-GB" dirty="0"/>
          </a:p>
        </p:txBody>
      </p:sp>
    </p:spTree>
    <p:extLst>
      <p:ext uri="{BB962C8B-B14F-4D97-AF65-F5344CB8AC3E}">
        <p14:creationId xmlns:p14="http://schemas.microsoft.com/office/powerpoint/2010/main" val="29907370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In my research, I examine the cognitive correlates of playing </a:t>
            </a:r>
            <a:r>
              <a:rPr lang="en-GB" b="1" dirty="0"/>
              <a:t>First-Person Shooter games</a:t>
            </a:r>
            <a:r>
              <a:rPr lang="en-GB" dirty="0"/>
              <a:t>, which are a </a:t>
            </a:r>
            <a:r>
              <a:rPr lang="en-GB" b="1" dirty="0"/>
              <a:t>sub-genre</a:t>
            </a:r>
            <a:r>
              <a:rPr lang="en-GB" dirty="0"/>
              <a:t> of Action Video games</a:t>
            </a:r>
          </a:p>
          <a:p>
            <a:r>
              <a:rPr lang="en-GB" dirty="0"/>
              <a:t>I’m even more specific focusing on </a:t>
            </a:r>
            <a:r>
              <a:rPr lang="en-GB" b="1" dirty="0"/>
              <a:t>one video game</a:t>
            </a:r>
            <a:r>
              <a:rPr lang="en-GB" dirty="0"/>
              <a:t>: </a:t>
            </a:r>
            <a:r>
              <a:rPr lang="en-GB" b="1" dirty="0"/>
              <a:t>Counter-Strike</a:t>
            </a:r>
          </a:p>
          <a:p>
            <a:r>
              <a:rPr lang="en-GB" dirty="0"/>
              <a:t>Free-to-play FPS game which is played by many people globally – sample of diverse players</a:t>
            </a:r>
          </a:p>
          <a:p>
            <a:r>
              <a:rPr lang="en-GB" dirty="0"/>
              <a:t>Around for a long time – sample with a broad age range compared to other FPS games</a:t>
            </a:r>
          </a:p>
          <a:p>
            <a:r>
              <a:rPr lang="en-GB" dirty="0"/>
              <a:t>Played at the professional eSports level – which makes it an interesting game to investigate – sample includes players with extremely high expertise levels – allows us to investigate how cognitive performance differs in players with different levels of expertise</a:t>
            </a:r>
          </a:p>
        </p:txBody>
      </p:sp>
    </p:spTree>
    <p:extLst>
      <p:ext uri="{BB962C8B-B14F-4D97-AF65-F5344CB8AC3E}">
        <p14:creationId xmlns:p14="http://schemas.microsoft.com/office/powerpoint/2010/main" val="20145190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 The first research question was how should expertise in Counter-Strike be measured.</a:t>
            </a:r>
          </a:p>
          <a:p>
            <a:pPr lvl="1"/>
            <a:r>
              <a:rPr lang="en-GB" dirty="0"/>
              <a:t>Wanted to investigate this because typically only </a:t>
            </a:r>
            <a:r>
              <a:rPr lang="en-GB" b="1" dirty="0"/>
              <a:t>two measures </a:t>
            </a:r>
            <a:r>
              <a:rPr lang="en-GB" dirty="0"/>
              <a:t>of video game expertise are used in the literature: </a:t>
            </a:r>
            <a:r>
              <a:rPr lang="en-GB" b="1" dirty="0"/>
              <a:t>self-rated expertise </a:t>
            </a:r>
            <a:r>
              <a:rPr lang="en-GB" dirty="0"/>
              <a:t>or an estimate of </a:t>
            </a:r>
            <a:r>
              <a:rPr lang="en-GB" b="1" dirty="0"/>
              <a:t>weekly hours of playtime</a:t>
            </a:r>
          </a:p>
          <a:p>
            <a:pPr lvl="1"/>
            <a:r>
              <a:rPr lang="en-GB" dirty="0"/>
              <a:t>We wanted to better understand </a:t>
            </a:r>
            <a:r>
              <a:rPr lang="en-GB" b="1" dirty="0"/>
              <a:t>what CS expertise is and how we can measure it. </a:t>
            </a:r>
          </a:p>
          <a:p>
            <a:pPr lvl="0"/>
            <a:r>
              <a:rPr lang="en-GB" dirty="0"/>
              <a:t>Secondly, following the </a:t>
            </a:r>
            <a:r>
              <a:rPr lang="en-GB" b="1" dirty="0"/>
              <a:t>promising</a:t>
            </a:r>
            <a:r>
              <a:rPr lang="en-GB" dirty="0"/>
              <a:t> </a:t>
            </a:r>
            <a:r>
              <a:rPr lang="en-GB" b="1" dirty="0"/>
              <a:t>meta-</a:t>
            </a:r>
            <a:r>
              <a:rPr lang="en-GB" b="1" dirty="0" err="1"/>
              <a:t>analyatic</a:t>
            </a:r>
            <a:r>
              <a:rPr lang="en-GB" b="1" dirty="0"/>
              <a:t> findings </a:t>
            </a:r>
            <a:r>
              <a:rPr lang="en-GB" dirty="0"/>
              <a:t>regarding </a:t>
            </a:r>
            <a:r>
              <a:rPr lang="en-GB" b="1" dirty="0"/>
              <a:t>perceptual</a:t>
            </a:r>
            <a:r>
              <a:rPr lang="en-GB" dirty="0"/>
              <a:t> and </a:t>
            </a:r>
            <a:r>
              <a:rPr lang="en-GB" b="1" dirty="0"/>
              <a:t>multitasking</a:t>
            </a:r>
            <a:r>
              <a:rPr lang="en-GB" dirty="0"/>
              <a:t> performance in video game players, </a:t>
            </a:r>
          </a:p>
          <a:p>
            <a:pPr lvl="1"/>
            <a:r>
              <a:rPr lang="en-GB" dirty="0"/>
              <a:t>Wanted to investigate the relationship between CS expertise, processing speed and multitasking performance</a:t>
            </a:r>
          </a:p>
          <a:p>
            <a:pPr lvl="0"/>
            <a:r>
              <a:rPr lang="en-GB" dirty="0"/>
              <a:t>So we’re on the same page:</a:t>
            </a:r>
          </a:p>
          <a:p>
            <a:pPr lvl="1"/>
            <a:r>
              <a:rPr lang="en-GB" dirty="0"/>
              <a:t>Processing speed is our </a:t>
            </a:r>
            <a:r>
              <a:rPr lang="en-GB" b="1" dirty="0"/>
              <a:t>general</a:t>
            </a:r>
            <a:r>
              <a:rPr lang="en-GB" dirty="0"/>
              <a:t> </a:t>
            </a:r>
            <a:r>
              <a:rPr lang="en-GB" b="1" dirty="0"/>
              <a:t>ability</a:t>
            </a:r>
            <a:r>
              <a:rPr lang="en-GB" dirty="0"/>
              <a:t> to </a:t>
            </a:r>
            <a:r>
              <a:rPr lang="en-GB" b="1" dirty="0"/>
              <a:t>process information </a:t>
            </a:r>
            <a:r>
              <a:rPr lang="en-GB" dirty="0"/>
              <a:t>and is typically measured with RTs and accuracy scores</a:t>
            </a:r>
          </a:p>
          <a:p>
            <a:pPr lvl="1"/>
            <a:r>
              <a:rPr lang="en-GB" b="1" dirty="0"/>
              <a:t>Multitasking</a:t>
            </a:r>
            <a:r>
              <a:rPr lang="en-GB" dirty="0"/>
              <a:t> is our ability to </a:t>
            </a:r>
            <a:r>
              <a:rPr lang="en-GB" b="1" dirty="0"/>
              <a:t>do two or more tasks at the same time</a:t>
            </a:r>
            <a:r>
              <a:rPr lang="en-GB" dirty="0"/>
              <a:t>, typically measured by mixing and switching costs</a:t>
            </a:r>
          </a:p>
        </p:txBody>
      </p:sp>
    </p:spTree>
    <p:extLst>
      <p:ext uri="{BB962C8B-B14F-4D97-AF65-F5344CB8AC3E}">
        <p14:creationId xmlns:p14="http://schemas.microsoft.com/office/powerpoint/2010/main" val="38007240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a:buNone/>
            </a:pPr>
            <a:endParaRPr lang="en-GB" sz="1100" dirty="0"/>
          </a:p>
        </p:txBody>
      </p:sp>
    </p:spTree>
    <p:extLst>
      <p:ext uri="{BB962C8B-B14F-4D97-AF65-F5344CB8AC3E}">
        <p14:creationId xmlns:p14="http://schemas.microsoft.com/office/powerpoint/2010/main" val="2967727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ADD30A-BC99-8991-2968-77BD9F97104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C7642C-1CE4-83D8-B9F5-27FD159F766C}"/>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5DE3108F-6A44-9D96-20CD-3BD7097824AF}"/>
              </a:ext>
            </a:extLst>
          </p:cNvPr>
          <p:cNvSpPr>
            <a:spLocks noGrp="1"/>
          </p:cNvSpPr>
          <p:nvPr>
            <p:ph type="body" idx="1"/>
          </p:nvPr>
        </p:nvSpPr>
        <p:spPr/>
        <p:txBody>
          <a:bodyPr/>
          <a:lstStyle/>
          <a:p>
            <a:pPr marL="158750" indent="0" algn="l">
              <a:buNone/>
            </a:pPr>
            <a:r>
              <a:rPr lang="en-GB" sz="1800" b="1" dirty="0">
                <a:effectLst/>
                <a:latin typeface="Times New Roman" panose="02020603050405020304" pitchFamily="18" charset="0"/>
                <a:ea typeface="Calibri" panose="020F0502020204030204" pitchFamily="34" charset="0"/>
              </a:rPr>
              <a:t>Mixing costs </a:t>
            </a:r>
            <a:r>
              <a:rPr lang="en-GB" sz="1800" dirty="0">
                <a:effectLst/>
                <a:latin typeface="Times New Roman" panose="02020603050405020304" pitchFamily="18" charset="0"/>
                <a:ea typeface="Calibri" panose="020F0502020204030204" pitchFamily="34" charset="0"/>
              </a:rPr>
              <a:t>repetition-trial RTs - single-trial RTs)</a:t>
            </a:r>
          </a:p>
          <a:p>
            <a:pPr marL="158750" indent="0" algn="l">
              <a:buNone/>
            </a:pPr>
            <a:r>
              <a:rPr lang="en-GB" sz="1800" b="1" dirty="0">
                <a:effectLst/>
                <a:latin typeface="Times New Roman" panose="02020603050405020304" pitchFamily="18" charset="0"/>
                <a:ea typeface="Calibri" panose="020F0502020204030204" pitchFamily="34" charset="0"/>
              </a:rPr>
              <a:t>Switching costs </a:t>
            </a:r>
            <a:r>
              <a:rPr lang="en-GB" sz="1800" dirty="0">
                <a:effectLst/>
                <a:latin typeface="Times New Roman" panose="02020603050405020304" pitchFamily="18" charset="0"/>
                <a:ea typeface="Calibri" panose="020F0502020204030204" pitchFamily="34" charset="0"/>
              </a:rPr>
              <a:t>switch-trial RTs – repetition-trial RTs – more informative</a:t>
            </a:r>
            <a:endParaRPr lang="en-GB" sz="1100" dirty="0"/>
          </a:p>
        </p:txBody>
      </p:sp>
    </p:spTree>
    <p:extLst>
      <p:ext uri="{BB962C8B-B14F-4D97-AF65-F5344CB8AC3E}">
        <p14:creationId xmlns:p14="http://schemas.microsoft.com/office/powerpoint/2010/main" val="25726480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C07A85-B002-269C-1337-6BFE273D7B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347B4D-F9DB-6908-4430-0D36F23D7FAC}"/>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2A378DBE-7203-F093-A8D1-75FECF643487}"/>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800" dirty="0"/>
              <a:t>Questionnaire informed by CS players who we interviewed ahead of this study</a:t>
            </a:r>
          </a:p>
          <a:p>
            <a:pPr marL="158750" indent="0" algn="l">
              <a:buNone/>
            </a:pPr>
            <a:endParaRPr lang="en-GB" sz="1800" dirty="0"/>
          </a:p>
        </p:txBody>
      </p:sp>
    </p:spTree>
    <p:extLst>
      <p:ext uri="{BB962C8B-B14F-4D97-AF65-F5344CB8AC3E}">
        <p14:creationId xmlns:p14="http://schemas.microsoft.com/office/powerpoint/2010/main" val="109487206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 Title slide (The Diamond)" preserve="1" userDrawn="1">
  <p:cSld name="1_1. Title slide (The Diamond)">
    <p:bg>
      <p:bgPr>
        <a:blipFill>
          <a:blip r:embed="rId2" cstate="screen">
            <a:alphaModFix/>
            <a:extLst>
              <a:ext uri="{28A0092B-C50C-407E-A947-70E740481C1C}">
                <a14:useLocalDpi xmlns:a14="http://schemas.microsoft.com/office/drawing/2010/main"/>
              </a:ext>
            </a:extLst>
          </a:blip>
          <a:stretch>
            <a:fillRect/>
          </a:stretch>
        </a:blipFill>
        <a:effectLst/>
      </p:bgPr>
    </p:bg>
    <p:spTree>
      <p:nvGrpSpPr>
        <p:cNvPr id="1" name="Shape 9"/>
        <p:cNvGrpSpPr/>
        <p:nvPr/>
      </p:nvGrpSpPr>
      <p:grpSpPr>
        <a:xfrm>
          <a:off x="0" y="0"/>
          <a:ext cx="0" cy="0"/>
          <a:chOff x="0" y="0"/>
          <a:chExt cx="0" cy="0"/>
        </a:xfrm>
      </p:grpSpPr>
      <p:pic>
        <p:nvPicPr>
          <p:cNvPr id="15" name="Google Shape;15;p2" descr="The University of Sheffield logo"/>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270000" y="165275"/>
            <a:ext cx="2084951" cy="632450"/>
          </a:xfrm>
          <a:prstGeom prst="rect">
            <a:avLst/>
          </a:prstGeom>
          <a:noFill/>
          <a:ln>
            <a:noFill/>
          </a:ln>
        </p:spPr>
      </p:pic>
      <p:sp>
        <p:nvSpPr>
          <p:cNvPr id="2" name="Title 1">
            <a:extLst>
              <a:ext uri="{FF2B5EF4-FFF2-40B4-BE49-F238E27FC236}">
                <a16:creationId xmlns:a16="http://schemas.microsoft.com/office/drawing/2014/main" id="{C8AAF5CE-8685-E97C-7139-1A91EB2D7825}"/>
              </a:ext>
            </a:extLst>
          </p:cNvPr>
          <p:cNvSpPr>
            <a:spLocks noGrp="1"/>
          </p:cNvSpPr>
          <p:nvPr>
            <p:ph type="title" hasCustomPrompt="1"/>
          </p:nvPr>
        </p:nvSpPr>
        <p:spPr>
          <a:xfrm>
            <a:off x="165100" y="1203402"/>
            <a:ext cx="6956425" cy="1762822"/>
          </a:xfrm>
        </p:spPr>
        <p:txBody>
          <a:bodyPr>
            <a:noAutofit/>
          </a:bodyPr>
          <a:lstStyle>
            <a:lvl1pPr>
              <a:defRPr sz="5000" b="1" i="0">
                <a:solidFill>
                  <a:schemeClr val="tx2"/>
                </a:solidFill>
                <a:latin typeface="Source Sans Pro Black" panose="020B0503030403020204" pitchFamily="34" charset="0"/>
              </a:defRPr>
            </a:lvl1pPr>
          </a:lstStyle>
          <a:p>
            <a:r>
              <a:rPr lang="en-GB" dirty="0"/>
              <a:t>Add title here</a:t>
            </a:r>
            <a:endParaRPr lang="en-US" dirty="0"/>
          </a:p>
        </p:txBody>
      </p:sp>
      <p:sp>
        <p:nvSpPr>
          <p:cNvPr id="5" name="Text Placeholder 4">
            <a:extLst>
              <a:ext uri="{FF2B5EF4-FFF2-40B4-BE49-F238E27FC236}">
                <a16:creationId xmlns:a16="http://schemas.microsoft.com/office/drawing/2014/main" id="{AF38B7D3-22D2-5A8E-3FE3-F2C01EF6EE98}"/>
              </a:ext>
            </a:extLst>
          </p:cNvPr>
          <p:cNvSpPr>
            <a:spLocks noGrp="1"/>
          </p:cNvSpPr>
          <p:nvPr>
            <p:ph type="body" sz="quarter" idx="11" hasCustomPrompt="1"/>
          </p:nvPr>
        </p:nvSpPr>
        <p:spPr>
          <a:xfrm>
            <a:off x="165100" y="3110962"/>
            <a:ext cx="4692650" cy="889538"/>
          </a:xfrm>
        </p:spPr>
        <p:txBody>
          <a:bodyPr/>
          <a:lstStyle>
            <a:lvl1pPr marL="76200" indent="0">
              <a:buNone/>
              <a:defRPr sz="2000">
                <a:solidFill>
                  <a:schemeClr val="tx2"/>
                </a:solidFill>
                <a:latin typeface="Source Sans Pro SemiBold" panose="020B0603030403020204" pitchFamily="34" charset="0"/>
              </a:defRPr>
            </a:lvl1pPr>
          </a:lstStyle>
          <a:p>
            <a:pPr lvl="0"/>
            <a:r>
              <a:rPr lang="en-US" dirty="0"/>
              <a:t>Add subtitle here</a:t>
            </a:r>
          </a:p>
        </p:txBody>
      </p:sp>
      <p:sp>
        <p:nvSpPr>
          <p:cNvPr id="7" name="Text Placeholder 6">
            <a:extLst>
              <a:ext uri="{FF2B5EF4-FFF2-40B4-BE49-F238E27FC236}">
                <a16:creationId xmlns:a16="http://schemas.microsoft.com/office/drawing/2014/main" id="{3ABF5F0C-4B0A-3030-ABCF-1EC65E2CFCB2}"/>
              </a:ext>
            </a:extLst>
          </p:cNvPr>
          <p:cNvSpPr>
            <a:spLocks noGrp="1"/>
          </p:cNvSpPr>
          <p:nvPr>
            <p:ph type="body" sz="quarter" idx="12" hasCustomPrompt="1"/>
          </p:nvPr>
        </p:nvSpPr>
        <p:spPr>
          <a:xfrm>
            <a:off x="1358900" y="4464050"/>
            <a:ext cx="1751925"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name</a:t>
            </a:r>
          </a:p>
        </p:txBody>
      </p:sp>
      <p:sp>
        <p:nvSpPr>
          <p:cNvPr id="8" name="Text Placeholder 6">
            <a:extLst>
              <a:ext uri="{FF2B5EF4-FFF2-40B4-BE49-F238E27FC236}">
                <a16:creationId xmlns:a16="http://schemas.microsoft.com/office/drawing/2014/main" id="{C72BE5D7-CD76-B8A1-7779-EF5B490A5C22}"/>
              </a:ext>
            </a:extLst>
          </p:cNvPr>
          <p:cNvSpPr>
            <a:spLocks noGrp="1"/>
          </p:cNvSpPr>
          <p:nvPr>
            <p:ph type="body" sz="quarter" idx="13" hasCustomPrompt="1"/>
          </p:nvPr>
        </p:nvSpPr>
        <p:spPr>
          <a:xfrm>
            <a:off x="3232150" y="4470400"/>
            <a:ext cx="2171700"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date</a:t>
            </a:r>
          </a:p>
        </p:txBody>
      </p:sp>
      <p:pic>
        <p:nvPicPr>
          <p:cNvPr id="13" name="Google Shape;13;p2" descr="A world top 100 University logo"/>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53925" y="4350400"/>
            <a:ext cx="1190500" cy="754850"/>
          </a:xfrm>
          <a:prstGeom prst="rect">
            <a:avLst/>
          </a:prstGeom>
          <a:noFill/>
          <a:ln>
            <a:noFill/>
          </a:ln>
        </p:spPr>
      </p:pic>
    </p:spTree>
    <p:extLst>
      <p:ext uri="{BB962C8B-B14F-4D97-AF65-F5344CB8AC3E}">
        <p14:creationId xmlns:p14="http://schemas.microsoft.com/office/powerpoint/2010/main" val="131842127"/>
      </p:ext>
    </p:extLst>
  </p:cSld>
  <p:clrMapOvr>
    <a:masterClrMapping/>
  </p:clrMapOvr>
  <p:extLst>
    <p:ext uri="{DCECCB84-F9BA-43D5-87BE-67443E8EF086}">
      <p15:sldGuideLst xmlns:p15="http://schemas.microsoft.com/office/powerpoint/2012/main">
        <p15:guide id="1" pos="170">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0. Title only " preserve="1" userDrawn="1">
  <p:cSld name="1_10. Title only ">
    <p:spTree>
      <p:nvGrpSpPr>
        <p:cNvPr id="1" name="Shape 50"/>
        <p:cNvGrpSpPr/>
        <p:nvPr/>
      </p:nvGrpSpPr>
      <p:grpSpPr>
        <a:xfrm>
          <a:off x="0" y="0"/>
          <a:ext cx="0" cy="0"/>
          <a:chOff x="0" y="0"/>
          <a:chExt cx="0" cy="0"/>
        </a:xfrm>
      </p:grpSpPr>
      <p:sp>
        <p:nvSpPr>
          <p:cNvPr id="51" name="Google Shape;51;p8">
            <a:extLst>
              <a:ext uri="{C183D7F6-B498-43B3-948B-1728B52AA6E4}">
                <adec:decorative xmlns:adec="http://schemas.microsoft.com/office/drawing/2017/decorative" val="1"/>
              </a:ext>
            </a:extLst>
          </p:cNvPr>
          <p:cNvSpPr txBox="1"/>
          <p:nvPr userDrawn="1"/>
        </p:nvSpPr>
        <p:spPr>
          <a:xfrm>
            <a:off x="-1845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2" name="Title 1">
            <a:extLst>
              <a:ext uri="{FF2B5EF4-FFF2-40B4-BE49-F238E27FC236}">
                <a16:creationId xmlns:a16="http://schemas.microsoft.com/office/drawing/2014/main" id="{25934613-6459-0E69-0E87-7EDE0F2DC156}"/>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cxnSp>
        <p:nvCxnSpPr>
          <p:cNvPr id="52" name="Google Shape;52;p8">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53" name="Google Shape;53;p8"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55" name="Google Shape;55;p8"/>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101247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1. Title and body" preserve="1" userDrawn="1">
  <p:cSld name="1_11. Title and body">
    <p:spTree>
      <p:nvGrpSpPr>
        <p:cNvPr id="1" name="Shape 120"/>
        <p:cNvGrpSpPr/>
        <p:nvPr/>
      </p:nvGrpSpPr>
      <p:grpSpPr>
        <a:xfrm>
          <a:off x="0" y="0"/>
          <a:ext cx="0" cy="0"/>
          <a:chOff x="0" y="0"/>
          <a:chExt cx="0" cy="0"/>
        </a:xfrm>
      </p:grpSpPr>
      <p:sp>
        <p:nvSpPr>
          <p:cNvPr id="121" name="Google Shape;121;p17">
            <a:extLst>
              <a:ext uri="{C183D7F6-B498-43B3-948B-1728B52AA6E4}">
                <adec:decorative xmlns:adec="http://schemas.microsoft.com/office/drawing/2017/decorative" val="1"/>
              </a:ext>
            </a:extLst>
          </p:cNvPr>
          <p:cNvSpPr txBox="1"/>
          <p:nvPr/>
        </p:nvSpPr>
        <p:spPr>
          <a:xfrm>
            <a:off x="-1845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3" name="Title 1">
            <a:extLst>
              <a:ext uri="{FF2B5EF4-FFF2-40B4-BE49-F238E27FC236}">
                <a16:creationId xmlns:a16="http://schemas.microsoft.com/office/drawing/2014/main" id="{0F0AEC03-5D0F-6E70-6AE0-CDCC6E626910}"/>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4" name="Text Placeholder 3">
            <a:extLst>
              <a:ext uri="{FF2B5EF4-FFF2-40B4-BE49-F238E27FC236}">
                <a16:creationId xmlns:a16="http://schemas.microsoft.com/office/drawing/2014/main" id="{CA355768-5B10-3D4F-8D58-EB902AF53863}"/>
              </a:ext>
            </a:extLst>
          </p:cNvPr>
          <p:cNvSpPr>
            <a:spLocks noGrp="1"/>
          </p:cNvSpPr>
          <p:nvPr>
            <p:ph type="body" sz="quarter" idx="14" hasCustomPrompt="1"/>
          </p:nvPr>
        </p:nvSpPr>
        <p:spPr>
          <a:xfrm>
            <a:off x="128200" y="863600"/>
            <a:ext cx="8818950" cy="3632200"/>
          </a:xfrm>
        </p:spPr>
        <p:txBody>
          <a:bodyPr/>
          <a:lstStyle>
            <a:lvl1pPr marL="76200" indent="0">
              <a:buNone/>
              <a:defRPr/>
            </a:lvl1pPr>
          </a:lstStyle>
          <a:p>
            <a:pPr lvl="0"/>
            <a:r>
              <a:rPr lang="en-GB" dirty="0"/>
              <a:t>Add text</a:t>
            </a:r>
          </a:p>
        </p:txBody>
      </p:sp>
      <p:cxnSp>
        <p:nvCxnSpPr>
          <p:cNvPr id="124" name="Google Shape;124;p17">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125" name="Google Shape;125;p17"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126" name="Google Shape;126;p17"/>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9233682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2. Text and image" preserve="1" userDrawn="1">
  <p:cSld name="1_12. Text and image">
    <p:spTree>
      <p:nvGrpSpPr>
        <p:cNvPr id="1" name="Shape 104"/>
        <p:cNvGrpSpPr/>
        <p:nvPr/>
      </p:nvGrpSpPr>
      <p:grpSpPr>
        <a:xfrm>
          <a:off x="0" y="0"/>
          <a:ext cx="0" cy="0"/>
          <a:chOff x="0" y="0"/>
          <a:chExt cx="0" cy="0"/>
        </a:xfrm>
      </p:grpSpPr>
      <p:sp>
        <p:nvSpPr>
          <p:cNvPr id="4" name="Title 3">
            <a:extLst>
              <a:ext uri="{FF2B5EF4-FFF2-40B4-BE49-F238E27FC236}">
                <a16:creationId xmlns:a16="http://schemas.microsoft.com/office/drawing/2014/main" id="{FABD84F6-3868-E63D-88B1-2DA851BCA5E9}"/>
              </a:ext>
              <a:ext uri="{C183D7F6-B498-43B3-948B-1728B52AA6E4}">
                <adec:decorative xmlns:adec="http://schemas.microsoft.com/office/drawing/2017/decorative" val="1"/>
              </a:ext>
            </a:extLst>
          </p:cNvPr>
          <p:cNvSpPr>
            <a:spLocks noGrp="1"/>
          </p:cNvSpPr>
          <p:nvPr>
            <p:ph type="title" hasCustomPrompt="1"/>
          </p:nvPr>
        </p:nvSpPr>
        <p:spPr>
          <a:xfrm>
            <a:off x="141300" y="255050"/>
            <a:ext cx="5156400" cy="753400"/>
          </a:xfrm>
          <a:solidFill>
            <a:schemeClr val="tx2"/>
          </a:solidFill>
        </p:spPr>
        <p:txBody>
          <a:bodyPr anchor="ctr">
            <a:normAutofit/>
          </a:bodyPr>
          <a:lstStyle>
            <a:lvl1pPr>
              <a:defRPr sz="2400" b="1" i="0">
                <a:latin typeface="Source Sans Pro Black" panose="020B0503030403020204" pitchFamily="34" charset="0"/>
              </a:defRPr>
            </a:lvl1pPr>
          </a:lstStyle>
          <a:p>
            <a:r>
              <a:rPr lang="en-GB" dirty="0"/>
              <a:t>Add title</a:t>
            </a:r>
            <a:endParaRPr lang="en-US" dirty="0"/>
          </a:p>
        </p:txBody>
      </p:sp>
      <p:sp>
        <p:nvSpPr>
          <p:cNvPr id="3" name="Text Placeholder 3">
            <a:extLst>
              <a:ext uri="{FF2B5EF4-FFF2-40B4-BE49-F238E27FC236}">
                <a16:creationId xmlns:a16="http://schemas.microsoft.com/office/drawing/2014/main" id="{106A9C36-8B06-B052-FF09-51ADA302EAD2}"/>
              </a:ext>
            </a:extLst>
          </p:cNvPr>
          <p:cNvSpPr>
            <a:spLocks noGrp="1"/>
          </p:cNvSpPr>
          <p:nvPr>
            <p:ph type="body" sz="quarter" idx="15" hasCustomPrompt="1"/>
          </p:nvPr>
        </p:nvSpPr>
        <p:spPr>
          <a:xfrm>
            <a:off x="128200" y="1079500"/>
            <a:ext cx="4653350" cy="3213100"/>
          </a:xfrm>
        </p:spPr>
        <p:txBody>
          <a:bodyPr>
            <a:normAutofit/>
          </a:bodyPr>
          <a:lstStyle>
            <a:lvl1pPr marL="76200" indent="0">
              <a:buNone/>
              <a:defRPr sz="2000"/>
            </a:lvl1pPr>
          </a:lstStyle>
          <a:p>
            <a:pPr lvl="0"/>
            <a:r>
              <a:rPr lang="en-GB" dirty="0"/>
              <a:t>Add text</a:t>
            </a:r>
          </a:p>
        </p:txBody>
      </p:sp>
      <p:sp>
        <p:nvSpPr>
          <p:cNvPr id="105" name="Google Shape;105;p14">
            <a:extLst>
              <a:ext uri="{C183D7F6-B498-43B3-948B-1728B52AA6E4}">
                <adec:decorative xmlns:adec="http://schemas.microsoft.com/office/drawing/2017/decorative" val="1"/>
              </a:ext>
            </a:extLst>
          </p:cNvPr>
          <p:cNvSpPr/>
          <p:nvPr/>
        </p:nvSpPr>
        <p:spPr>
          <a:xfrm>
            <a:off x="141300" y="1008450"/>
            <a:ext cx="7584300" cy="36267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4"/>
          <p:cNvSpPr>
            <a:spLocks noGrp="1"/>
          </p:cNvSpPr>
          <p:nvPr>
            <p:ph type="pic" idx="2" hasCustomPrompt="1"/>
          </p:nvPr>
        </p:nvSpPr>
        <p:spPr>
          <a:xfrm>
            <a:off x="4978700" y="89275"/>
            <a:ext cx="4072200" cy="4971900"/>
          </a:xfrm>
          <a:prstGeom prst="rect">
            <a:avLst/>
          </a:prstGeom>
          <a:noFill/>
          <a:ln>
            <a:noFill/>
          </a:ln>
        </p:spPr>
        <p:txBody>
          <a:bodyPr/>
          <a:lstStyle/>
          <a:p>
            <a:r>
              <a:rPr lang="en-US" dirty="0"/>
              <a:t>Add picture</a:t>
            </a:r>
          </a:p>
        </p:txBody>
      </p:sp>
      <p:sp>
        <p:nvSpPr>
          <p:cNvPr id="109" name="Google Shape;109;p14"/>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5610988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3. Image and quote" preserve="1" userDrawn="1">
  <p:cSld name="1_13. Image and quote">
    <p:spTree>
      <p:nvGrpSpPr>
        <p:cNvPr id="1" name="Shape 56"/>
        <p:cNvGrpSpPr/>
        <p:nvPr/>
      </p:nvGrpSpPr>
      <p:grpSpPr>
        <a:xfrm>
          <a:off x="0" y="0"/>
          <a:ext cx="0" cy="0"/>
          <a:chOff x="0" y="0"/>
          <a:chExt cx="0" cy="0"/>
        </a:xfrm>
      </p:grpSpPr>
      <p:sp>
        <p:nvSpPr>
          <p:cNvPr id="60" name="Google Shape;60;p9">
            <a:extLst>
              <a:ext uri="{C183D7F6-B498-43B3-948B-1728B52AA6E4}">
                <adec:decorative xmlns:adec="http://schemas.microsoft.com/office/drawing/2017/decorative" val="1"/>
              </a:ext>
            </a:extLst>
          </p:cNvPr>
          <p:cNvSpPr txBox="1"/>
          <p:nvPr/>
        </p:nvSpPr>
        <p:spPr>
          <a:xfrm>
            <a:off x="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4" name="Title 1">
            <a:extLst>
              <a:ext uri="{FF2B5EF4-FFF2-40B4-BE49-F238E27FC236}">
                <a16:creationId xmlns:a16="http://schemas.microsoft.com/office/drawing/2014/main" id="{1A8735C9-D0EC-E153-1C38-8E56342F4D84}"/>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58" name="Google Shape;58;p9"/>
          <p:cNvSpPr>
            <a:spLocks noGrp="1"/>
          </p:cNvSpPr>
          <p:nvPr>
            <p:ph type="pic" idx="2"/>
          </p:nvPr>
        </p:nvSpPr>
        <p:spPr>
          <a:xfrm>
            <a:off x="209550" y="1015825"/>
            <a:ext cx="4257600" cy="3295800"/>
          </a:xfrm>
          <a:prstGeom prst="rect">
            <a:avLst/>
          </a:prstGeom>
          <a:noFill/>
          <a:ln>
            <a:noFill/>
          </a:ln>
        </p:spPr>
      </p:sp>
      <p:sp>
        <p:nvSpPr>
          <p:cNvPr id="3" name="Text Placeholder 3">
            <a:extLst>
              <a:ext uri="{FF2B5EF4-FFF2-40B4-BE49-F238E27FC236}">
                <a16:creationId xmlns:a16="http://schemas.microsoft.com/office/drawing/2014/main" id="{791ECA3E-8AD1-9FE4-8749-8873FF94B2B9}"/>
              </a:ext>
            </a:extLst>
          </p:cNvPr>
          <p:cNvSpPr>
            <a:spLocks noGrp="1"/>
          </p:cNvSpPr>
          <p:nvPr>
            <p:ph type="body" sz="quarter" idx="16" hasCustomPrompt="1"/>
          </p:nvPr>
        </p:nvSpPr>
        <p:spPr>
          <a:xfrm>
            <a:off x="209550" y="4241799"/>
            <a:ext cx="4270300" cy="545539"/>
          </a:xfrm>
        </p:spPr>
        <p:txBody>
          <a:bodyPr>
            <a:normAutofit/>
          </a:bodyPr>
          <a:lstStyle>
            <a:lvl1pPr marL="76200" indent="0">
              <a:buNone/>
              <a:defRPr sz="2400"/>
            </a:lvl1pPr>
          </a:lstStyle>
          <a:p>
            <a:pPr lvl="0"/>
            <a:r>
              <a:rPr lang="en-GB" dirty="0"/>
              <a:t>Add title</a:t>
            </a:r>
          </a:p>
        </p:txBody>
      </p:sp>
      <p:sp>
        <p:nvSpPr>
          <p:cNvPr id="2" name="Text Placeholder 3">
            <a:extLst>
              <a:ext uri="{FF2B5EF4-FFF2-40B4-BE49-F238E27FC236}">
                <a16:creationId xmlns:a16="http://schemas.microsoft.com/office/drawing/2014/main" id="{4B31BFE2-3CD6-5390-35E8-2DB090479820}"/>
              </a:ext>
            </a:extLst>
          </p:cNvPr>
          <p:cNvSpPr>
            <a:spLocks noGrp="1"/>
          </p:cNvSpPr>
          <p:nvPr>
            <p:ph type="body" sz="quarter" idx="15" hasCustomPrompt="1"/>
          </p:nvPr>
        </p:nvSpPr>
        <p:spPr>
          <a:xfrm>
            <a:off x="4572000" y="1209124"/>
            <a:ext cx="4449076" cy="3445425"/>
          </a:xfrm>
        </p:spPr>
        <p:txBody>
          <a:bodyPr>
            <a:normAutofit/>
          </a:bodyPr>
          <a:lstStyle>
            <a:lvl1pPr marL="76200" indent="0">
              <a:buNone/>
              <a:defRPr sz="2400"/>
            </a:lvl1pPr>
          </a:lstStyle>
          <a:p>
            <a:pPr lvl="0"/>
            <a:r>
              <a:rPr lang="en-GB" dirty="0"/>
              <a:t>Add text</a:t>
            </a:r>
          </a:p>
        </p:txBody>
      </p:sp>
      <p:sp>
        <p:nvSpPr>
          <p:cNvPr id="59" name="Google Shape;59;p9">
            <a:extLst>
              <a:ext uri="{C183D7F6-B498-43B3-948B-1728B52AA6E4}">
                <adec:decorative xmlns:adec="http://schemas.microsoft.com/office/drawing/2017/decorative" val="1"/>
              </a:ext>
            </a:extLst>
          </p:cNvPr>
          <p:cNvSpPr/>
          <p:nvPr/>
        </p:nvSpPr>
        <p:spPr>
          <a:xfrm>
            <a:off x="4467150" y="1092675"/>
            <a:ext cx="4554000" cy="37968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9">
            <a:extLst>
              <a:ext uri="{C183D7F6-B498-43B3-948B-1728B52AA6E4}">
                <adec:decorative xmlns:adec="http://schemas.microsoft.com/office/drawing/2017/decorative" val="1"/>
              </a:ext>
            </a:extLst>
          </p:cNvPr>
          <p:cNvSpPr/>
          <p:nvPr/>
        </p:nvSpPr>
        <p:spPr>
          <a:xfrm>
            <a:off x="100050" y="885750"/>
            <a:ext cx="4476600" cy="3905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9"/>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
        <p:nvSpPr>
          <p:cNvPr id="6" name="Picture Placeholder 5">
            <a:extLst>
              <a:ext uri="{FF2B5EF4-FFF2-40B4-BE49-F238E27FC236}">
                <a16:creationId xmlns:a16="http://schemas.microsoft.com/office/drawing/2014/main" id="{62CDE016-8C4A-EB36-9A5C-D136B85FDC08}"/>
              </a:ext>
            </a:extLst>
          </p:cNvPr>
          <p:cNvSpPr>
            <a:spLocks noGrp="1"/>
          </p:cNvSpPr>
          <p:nvPr>
            <p:ph type="pic" sz="quarter" idx="17" hasCustomPrompt="1"/>
          </p:nvPr>
        </p:nvSpPr>
        <p:spPr>
          <a:xfrm>
            <a:off x="209550" y="1016000"/>
            <a:ext cx="4257675" cy="3225800"/>
          </a:xfrm>
        </p:spPr>
        <p:txBody>
          <a:bodyPr/>
          <a:lstStyle/>
          <a:p>
            <a:r>
              <a:rPr lang="en-US" dirty="0"/>
              <a:t>Add picture</a:t>
            </a:r>
          </a:p>
        </p:txBody>
      </p:sp>
    </p:spTree>
    <p:extLst>
      <p:ext uri="{BB962C8B-B14F-4D97-AF65-F5344CB8AC3E}">
        <p14:creationId xmlns:p14="http://schemas.microsoft.com/office/powerpoint/2010/main" val="8654377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4. Full image + text (right aligned)" preserve="1" userDrawn="1">
  <p:cSld name="1_14. Full image + text (right aligned)">
    <p:spTree>
      <p:nvGrpSpPr>
        <p:cNvPr id="1" name="Shape 135"/>
        <p:cNvGrpSpPr/>
        <p:nvPr/>
      </p:nvGrpSpPr>
      <p:grpSpPr>
        <a:xfrm>
          <a:off x="0" y="0"/>
          <a:ext cx="0" cy="0"/>
          <a:chOff x="0" y="0"/>
          <a:chExt cx="0" cy="0"/>
        </a:xfrm>
      </p:grpSpPr>
      <p:sp>
        <p:nvSpPr>
          <p:cNvPr id="136" name="Google Shape;136;p19"/>
          <p:cNvSpPr>
            <a:spLocks noGrp="1"/>
          </p:cNvSpPr>
          <p:nvPr>
            <p:ph type="pic" idx="2" hasCustomPrompt="1"/>
          </p:nvPr>
        </p:nvSpPr>
        <p:spPr>
          <a:xfrm>
            <a:off x="6350" y="0"/>
            <a:ext cx="9144000" cy="5143500"/>
          </a:xfrm>
          <a:prstGeom prst="rect">
            <a:avLst/>
          </a:prstGeom>
          <a:noFill/>
          <a:ln>
            <a:noFill/>
          </a:ln>
        </p:spPr>
        <p:txBody>
          <a:bodyPr/>
          <a:lstStyle/>
          <a:p>
            <a:r>
              <a:rPr lang="en-US" dirty="0"/>
              <a:t>Add picture</a:t>
            </a:r>
          </a:p>
        </p:txBody>
      </p:sp>
      <p:sp>
        <p:nvSpPr>
          <p:cNvPr id="2" name="Title 1">
            <a:extLst>
              <a:ext uri="{FF2B5EF4-FFF2-40B4-BE49-F238E27FC236}">
                <a16:creationId xmlns:a16="http://schemas.microsoft.com/office/drawing/2014/main" id="{2F56EC04-3F96-1650-9B58-687F1D98D718}"/>
              </a:ext>
            </a:extLst>
          </p:cNvPr>
          <p:cNvSpPr>
            <a:spLocks noGrp="1"/>
          </p:cNvSpPr>
          <p:nvPr>
            <p:ph type="title" hasCustomPrompt="1"/>
          </p:nvPr>
        </p:nvSpPr>
        <p:spPr>
          <a:xfrm>
            <a:off x="5275000" y="234150"/>
            <a:ext cx="3875350" cy="425450"/>
          </a:xfrm>
          <a:solidFill>
            <a:schemeClr val="tx2"/>
          </a:solidFill>
        </p:spPr>
        <p:txBody>
          <a:bodyPr anchor="ctr">
            <a:normAutofit/>
          </a:bodyPr>
          <a:lstStyle>
            <a:lvl1pPr>
              <a:defRPr sz="2400" b="1" i="0">
                <a:latin typeface="Source Sans Pro Black" panose="020B0503030403020204" pitchFamily="34" charset="0"/>
              </a:defRPr>
            </a:lvl1pPr>
          </a:lstStyle>
          <a:p>
            <a:r>
              <a:rPr lang="en-GB" dirty="0"/>
              <a:t>Add title</a:t>
            </a:r>
            <a:endParaRPr lang="en-US" dirty="0"/>
          </a:p>
        </p:txBody>
      </p:sp>
      <p:sp>
        <p:nvSpPr>
          <p:cNvPr id="5" name="Text Placeholder 4">
            <a:extLst>
              <a:ext uri="{FF2B5EF4-FFF2-40B4-BE49-F238E27FC236}">
                <a16:creationId xmlns:a16="http://schemas.microsoft.com/office/drawing/2014/main" id="{3D43CEFA-56A9-503C-0CA7-96197904382A}"/>
              </a:ext>
            </a:extLst>
          </p:cNvPr>
          <p:cNvSpPr>
            <a:spLocks noGrp="1"/>
          </p:cNvSpPr>
          <p:nvPr>
            <p:ph type="body" sz="quarter" idx="14" hasCustomPrompt="1"/>
          </p:nvPr>
        </p:nvSpPr>
        <p:spPr>
          <a:xfrm>
            <a:off x="5281350" y="659600"/>
            <a:ext cx="3856300" cy="1744662"/>
          </a:xfrm>
          <a:solidFill>
            <a:schemeClr val="accent1"/>
          </a:solidFill>
        </p:spPr>
        <p:txBody>
          <a:bodyPr>
            <a:normAutofit/>
          </a:bodyPr>
          <a:lstStyle>
            <a:lvl1pPr marL="76200" indent="0">
              <a:buNone/>
              <a:defRPr sz="1800"/>
            </a:lvl1pPr>
          </a:lstStyle>
          <a:p>
            <a:pPr lvl="0"/>
            <a:r>
              <a:rPr lang="en-GB" dirty="0"/>
              <a:t>Add text</a:t>
            </a:r>
          </a:p>
        </p:txBody>
      </p:sp>
      <p:sp>
        <p:nvSpPr>
          <p:cNvPr id="139" name="Google Shape;139;p19"/>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5659435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5. Full image + text (left aligned) " preserve="1" userDrawn="1">
  <p:cSld name="1_15. Full image + text (left aligned) ">
    <p:spTree>
      <p:nvGrpSpPr>
        <p:cNvPr id="1" name="Shape 140"/>
        <p:cNvGrpSpPr/>
        <p:nvPr/>
      </p:nvGrpSpPr>
      <p:grpSpPr>
        <a:xfrm>
          <a:off x="0" y="0"/>
          <a:ext cx="0" cy="0"/>
          <a:chOff x="0" y="0"/>
          <a:chExt cx="0" cy="0"/>
        </a:xfrm>
      </p:grpSpPr>
      <p:sp>
        <p:nvSpPr>
          <p:cNvPr id="141" name="Google Shape;141;p20"/>
          <p:cNvSpPr>
            <a:spLocks noGrp="1"/>
          </p:cNvSpPr>
          <p:nvPr>
            <p:ph type="pic" idx="2"/>
          </p:nvPr>
        </p:nvSpPr>
        <p:spPr>
          <a:xfrm>
            <a:off x="0" y="-6875"/>
            <a:ext cx="9144000" cy="5143500"/>
          </a:xfrm>
          <a:prstGeom prst="rect">
            <a:avLst/>
          </a:prstGeom>
          <a:noFill/>
          <a:ln>
            <a:noFill/>
          </a:ln>
        </p:spPr>
      </p:sp>
      <p:sp>
        <p:nvSpPr>
          <p:cNvPr id="4" name="Title 1">
            <a:extLst>
              <a:ext uri="{FF2B5EF4-FFF2-40B4-BE49-F238E27FC236}">
                <a16:creationId xmlns:a16="http://schemas.microsoft.com/office/drawing/2014/main" id="{CCC6EB06-7C37-701B-CC78-A98B53DE7F44}"/>
              </a:ext>
            </a:extLst>
          </p:cNvPr>
          <p:cNvSpPr>
            <a:spLocks noGrp="1"/>
          </p:cNvSpPr>
          <p:nvPr>
            <p:ph type="title" hasCustomPrompt="1"/>
          </p:nvPr>
        </p:nvSpPr>
        <p:spPr>
          <a:xfrm>
            <a:off x="-5025" y="234150"/>
            <a:ext cx="3875350" cy="425450"/>
          </a:xfrm>
          <a:solidFill>
            <a:schemeClr val="tx2"/>
          </a:solidFill>
        </p:spPr>
        <p:txBody>
          <a:bodyPr anchor="ctr">
            <a:normAutofit/>
          </a:bodyPr>
          <a:lstStyle>
            <a:lvl1pPr>
              <a:defRPr sz="2400" b="1" i="0">
                <a:latin typeface="Source Sans Pro Black" panose="020B0503030403020204" pitchFamily="34" charset="0"/>
              </a:defRPr>
            </a:lvl1pPr>
          </a:lstStyle>
          <a:p>
            <a:r>
              <a:rPr lang="en-GB" dirty="0"/>
              <a:t>Add title</a:t>
            </a:r>
            <a:endParaRPr lang="en-US" dirty="0"/>
          </a:p>
        </p:txBody>
      </p:sp>
      <p:sp>
        <p:nvSpPr>
          <p:cNvPr id="3" name="Text Placeholder 4">
            <a:extLst>
              <a:ext uri="{FF2B5EF4-FFF2-40B4-BE49-F238E27FC236}">
                <a16:creationId xmlns:a16="http://schemas.microsoft.com/office/drawing/2014/main" id="{B8482159-A46A-B32B-03AC-D168024182B3}"/>
              </a:ext>
            </a:extLst>
          </p:cNvPr>
          <p:cNvSpPr>
            <a:spLocks noGrp="1"/>
          </p:cNvSpPr>
          <p:nvPr>
            <p:ph type="body" sz="quarter" idx="14" hasCustomPrompt="1"/>
          </p:nvPr>
        </p:nvSpPr>
        <p:spPr>
          <a:xfrm>
            <a:off x="4500" y="659600"/>
            <a:ext cx="3856300" cy="1744662"/>
          </a:xfrm>
          <a:solidFill>
            <a:schemeClr val="accent1"/>
          </a:solidFill>
        </p:spPr>
        <p:txBody>
          <a:bodyPr>
            <a:normAutofit/>
          </a:bodyPr>
          <a:lstStyle>
            <a:lvl1pPr marL="76200" indent="0">
              <a:buNone/>
              <a:defRPr sz="1800"/>
            </a:lvl1pPr>
          </a:lstStyle>
          <a:p>
            <a:pPr lvl="0"/>
            <a:r>
              <a:rPr lang="en-GB" dirty="0"/>
              <a:t>Add text</a:t>
            </a:r>
          </a:p>
        </p:txBody>
      </p:sp>
      <p:sp>
        <p:nvSpPr>
          <p:cNvPr id="144" name="Google Shape;144;p20"/>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602682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6. Video" preserve="1" userDrawn="1">
  <p:cSld name="1_16. Video">
    <p:bg>
      <p:bgPr>
        <a:solidFill>
          <a:srgbClr val="E1F4F8"/>
        </a:solidFill>
        <a:effectLst/>
      </p:bgPr>
    </p:bg>
    <p:spTree>
      <p:nvGrpSpPr>
        <p:cNvPr id="1" name="Shape 145"/>
        <p:cNvGrpSpPr/>
        <p:nvPr/>
      </p:nvGrpSpPr>
      <p:grpSpPr>
        <a:xfrm>
          <a:off x="0" y="0"/>
          <a:ext cx="0" cy="0"/>
          <a:chOff x="0" y="0"/>
          <a:chExt cx="0" cy="0"/>
        </a:xfrm>
      </p:grpSpPr>
      <p:sp>
        <p:nvSpPr>
          <p:cNvPr id="2" name="Title 1">
            <a:extLst>
              <a:ext uri="{FF2B5EF4-FFF2-40B4-BE49-F238E27FC236}">
                <a16:creationId xmlns:a16="http://schemas.microsoft.com/office/drawing/2014/main" id="{73299203-2751-296C-FD48-FDB995EEB589}"/>
              </a:ext>
            </a:extLst>
          </p:cNvPr>
          <p:cNvSpPr>
            <a:spLocks noGrp="1"/>
          </p:cNvSpPr>
          <p:nvPr>
            <p:ph type="title" hasCustomPrompt="1"/>
          </p:nvPr>
        </p:nvSpPr>
        <p:spPr>
          <a:xfrm>
            <a:off x="88947" y="1109551"/>
            <a:ext cx="2165674" cy="3756137"/>
          </a:xfrm>
        </p:spPr>
        <p:txBody>
          <a:bodyPr>
            <a:normAutofit/>
          </a:bodyPr>
          <a:lstStyle>
            <a:lvl1pPr>
              <a:defRPr sz="2400" b="1" i="0">
                <a:solidFill>
                  <a:schemeClr val="tx2"/>
                </a:solidFill>
                <a:latin typeface="Source Sans Pro Black" panose="020B0503030403020204" pitchFamily="34" charset="0"/>
              </a:defRPr>
            </a:lvl1pPr>
          </a:lstStyle>
          <a:p>
            <a:r>
              <a:rPr lang="en-GB" dirty="0"/>
              <a:t>Add title</a:t>
            </a:r>
            <a:endParaRPr lang="en-US" dirty="0"/>
          </a:p>
        </p:txBody>
      </p:sp>
      <p:sp>
        <p:nvSpPr>
          <p:cNvPr id="147" name="Google Shape;147;p21">
            <a:extLst>
              <a:ext uri="{C183D7F6-B498-43B3-948B-1728B52AA6E4}">
                <adec:decorative xmlns:adec="http://schemas.microsoft.com/office/drawing/2017/decorative" val="1"/>
              </a:ext>
            </a:extLst>
          </p:cNvPr>
          <p:cNvSpPr/>
          <p:nvPr/>
        </p:nvSpPr>
        <p:spPr>
          <a:xfrm>
            <a:off x="2375975" y="277213"/>
            <a:ext cx="6327000" cy="4745100"/>
          </a:xfrm>
          <a:prstGeom prst="rect">
            <a:avLst/>
          </a:prstGeom>
          <a:solidFill>
            <a:srgbClr val="4400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a:extLst>
              <a:ext uri="{C183D7F6-B498-43B3-948B-1728B52AA6E4}">
                <adec:decorative xmlns:adec="http://schemas.microsoft.com/office/drawing/2017/decorative" val="1"/>
              </a:ext>
            </a:extLst>
          </p:cNvPr>
          <p:cNvSpPr txBox="1"/>
          <p:nvPr/>
        </p:nvSpPr>
        <p:spPr>
          <a:xfrm>
            <a:off x="0" y="142800"/>
            <a:ext cx="1846800" cy="723300"/>
          </a:xfrm>
          <a:prstGeom prst="rect">
            <a:avLst/>
          </a:prstGeom>
          <a:solidFill>
            <a:srgbClr val="440099"/>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rgbClr val="FFFFFF"/>
              </a:solidFill>
              <a:latin typeface="Source Sans Pro"/>
              <a:ea typeface="Source Sans Pro"/>
              <a:cs typeface="Source Sans Pro"/>
              <a:sym typeface="Source Sans Pro"/>
            </a:endParaRPr>
          </a:p>
        </p:txBody>
      </p:sp>
      <p:pic>
        <p:nvPicPr>
          <p:cNvPr id="149" name="Google Shape;149;p21"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61750" y="286189"/>
            <a:ext cx="1382351" cy="436525"/>
          </a:xfrm>
          <a:prstGeom prst="rect">
            <a:avLst/>
          </a:prstGeom>
          <a:noFill/>
          <a:ln>
            <a:noFill/>
          </a:ln>
        </p:spPr>
      </p:pic>
      <p:sp>
        <p:nvSpPr>
          <p:cNvPr id="5" name="Media Placeholder 4">
            <a:extLst>
              <a:ext uri="{FF2B5EF4-FFF2-40B4-BE49-F238E27FC236}">
                <a16:creationId xmlns:a16="http://schemas.microsoft.com/office/drawing/2014/main" id="{42924DAB-C528-BEB3-BA55-A8E931814966}"/>
              </a:ext>
            </a:extLst>
          </p:cNvPr>
          <p:cNvSpPr>
            <a:spLocks noGrp="1"/>
          </p:cNvSpPr>
          <p:nvPr>
            <p:ph type="media" sz="quarter" idx="13"/>
          </p:nvPr>
        </p:nvSpPr>
        <p:spPr>
          <a:xfrm>
            <a:off x="2482850" y="196850"/>
            <a:ext cx="6327775" cy="4668838"/>
          </a:xfrm>
        </p:spPr>
        <p:txBody>
          <a:bodyPr/>
          <a:lstStyle/>
          <a:p>
            <a:r>
              <a:rPr lang="en-GB"/>
              <a:t>Click icon to add media</a:t>
            </a:r>
          </a:p>
        </p:txBody>
      </p:sp>
      <p:sp>
        <p:nvSpPr>
          <p:cNvPr id="150" name="Google Shape;150;p21"/>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41474627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7. Statistics or key points" preserve="1" userDrawn="1">
  <p:cSld name="1_17. Statistics or key points">
    <p:spTree>
      <p:nvGrpSpPr>
        <p:cNvPr id="1" name="Shape 65"/>
        <p:cNvGrpSpPr/>
        <p:nvPr/>
      </p:nvGrpSpPr>
      <p:grpSpPr>
        <a:xfrm>
          <a:off x="0" y="0"/>
          <a:ext cx="0" cy="0"/>
          <a:chOff x="0" y="0"/>
          <a:chExt cx="0" cy="0"/>
        </a:xfrm>
      </p:grpSpPr>
      <p:sp>
        <p:nvSpPr>
          <p:cNvPr id="66" name="Google Shape;66;p10"/>
          <p:cNvSpPr>
            <a:spLocks noGrp="1"/>
          </p:cNvSpPr>
          <p:nvPr>
            <p:ph type="pic" idx="2"/>
          </p:nvPr>
        </p:nvSpPr>
        <p:spPr>
          <a:xfrm>
            <a:off x="0" y="0"/>
            <a:ext cx="9144000" cy="3594000"/>
          </a:xfrm>
          <a:prstGeom prst="rect">
            <a:avLst/>
          </a:prstGeom>
          <a:noFill/>
          <a:ln>
            <a:noFill/>
          </a:ln>
        </p:spPr>
      </p:sp>
      <p:sp>
        <p:nvSpPr>
          <p:cNvPr id="2" name="Title 1">
            <a:extLst>
              <a:ext uri="{FF2B5EF4-FFF2-40B4-BE49-F238E27FC236}">
                <a16:creationId xmlns:a16="http://schemas.microsoft.com/office/drawing/2014/main" id="{6B133AAC-A50B-0931-731A-E4B53DBF38D2}"/>
              </a:ext>
            </a:extLst>
          </p:cNvPr>
          <p:cNvSpPr>
            <a:spLocks noGrp="1"/>
          </p:cNvSpPr>
          <p:nvPr>
            <p:ph type="title" hasCustomPrompt="1"/>
          </p:nvPr>
        </p:nvSpPr>
        <p:spPr>
          <a:xfrm>
            <a:off x="-1588" y="187800"/>
            <a:ext cx="5883275" cy="734050"/>
          </a:xfrm>
          <a:solidFill>
            <a:schemeClr val="tx2"/>
          </a:solidFill>
        </p:spPr>
        <p:txBody>
          <a:bodyP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5" name="Text Placeholder 4">
            <a:extLst>
              <a:ext uri="{FF2B5EF4-FFF2-40B4-BE49-F238E27FC236}">
                <a16:creationId xmlns:a16="http://schemas.microsoft.com/office/drawing/2014/main" id="{8968760B-3503-D56B-6575-F628A6BEACD3}"/>
              </a:ext>
            </a:extLst>
          </p:cNvPr>
          <p:cNvSpPr>
            <a:spLocks noGrp="1"/>
          </p:cNvSpPr>
          <p:nvPr>
            <p:ph type="body" sz="quarter" idx="14" hasCustomPrompt="1"/>
          </p:nvPr>
        </p:nvSpPr>
        <p:spPr>
          <a:xfrm>
            <a:off x="180650" y="2961400"/>
            <a:ext cx="2759400" cy="2112250"/>
          </a:xfrm>
          <a:solidFill>
            <a:schemeClr val="accent1"/>
          </a:solidFill>
        </p:spPr>
        <p:txBody>
          <a:bodyPr/>
          <a:lstStyle>
            <a:lvl1pPr marL="76200" indent="0">
              <a:buNone/>
              <a:defRPr/>
            </a:lvl1pPr>
          </a:lstStyle>
          <a:p>
            <a:pPr lvl="0"/>
            <a:r>
              <a:rPr lang="en-GB" dirty="0"/>
              <a:t>Add text</a:t>
            </a:r>
          </a:p>
        </p:txBody>
      </p:sp>
      <p:sp>
        <p:nvSpPr>
          <p:cNvPr id="7" name="Text Placeholder 6">
            <a:extLst>
              <a:ext uri="{FF2B5EF4-FFF2-40B4-BE49-F238E27FC236}">
                <a16:creationId xmlns:a16="http://schemas.microsoft.com/office/drawing/2014/main" id="{54F4B204-C301-559A-4362-84C01F1B7359}"/>
              </a:ext>
            </a:extLst>
          </p:cNvPr>
          <p:cNvSpPr>
            <a:spLocks noGrp="1"/>
          </p:cNvSpPr>
          <p:nvPr>
            <p:ph type="body" sz="quarter" idx="15" hasCustomPrompt="1"/>
          </p:nvPr>
        </p:nvSpPr>
        <p:spPr>
          <a:xfrm>
            <a:off x="3046937" y="2961400"/>
            <a:ext cx="1898099" cy="1164300"/>
          </a:xfrm>
          <a:solidFill>
            <a:srgbClr val="A1DED2"/>
          </a:solidFill>
        </p:spPr>
        <p:txBody>
          <a:bodyPr>
            <a:normAutofit/>
          </a:bodyPr>
          <a:lstStyle>
            <a:lvl1pPr marL="76200" indent="0" algn="ctr">
              <a:buNone/>
              <a:defRPr sz="4500" b="1" i="0">
                <a:latin typeface="Source Sans Pro Black" panose="020B0503030403020204" pitchFamily="34" charset="0"/>
              </a:defRPr>
            </a:lvl1pPr>
          </a:lstStyle>
          <a:p>
            <a:pPr lvl="0"/>
            <a:r>
              <a:rPr lang="en-GB" b="1" dirty="0"/>
              <a:t>xx%</a:t>
            </a:r>
            <a:endParaRPr lang="en-GB" dirty="0"/>
          </a:p>
        </p:txBody>
      </p:sp>
      <p:sp>
        <p:nvSpPr>
          <p:cNvPr id="13" name="Text Placeholder 12">
            <a:extLst>
              <a:ext uri="{FF2B5EF4-FFF2-40B4-BE49-F238E27FC236}">
                <a16:creationId xmlns:a16="http://schemas.microsoft.com/office/drawing/2014/main" id="{02B7F941-4385-0707-6AB1-690DBE63C575}"/>
              </a:ext>
            </a:extLst>
          </p:cNvPr>
          <p:cNvSpPr>
            <a:spLocks noGrp="1"/>
          </p:cNvSpPr>
          <p:nvPr>
            <p:ph type="body" sz="quarter" idx="18" hasCustomPrompt="1"/>
          </p:nvPr>
        </p:nvSpPr>
        <p:spPr>
          <a:xfrm>
            <a:off x="3046413" y="4132050"/>
            <a:ext cx="1898650" cy="941600"/>
          </a:xfrm>
          <a:solidFill>
            <a:srgbClr val="A1DED2"/>
          </a:solidFill>
        </p:spPr>
        <p:txBody>
          <a:bodyPr>
            <a:normAutofit/>
          </a:bodyPr>
          <a:lstStyle>
            <a:lvl1pPr marL="76200" indent="0">
              <a:buNone/>
              <a:defRPr sz="1400"/>
            </a:lvl1pPr>
          </a:lstStyle>
          <a:p>
            <a:pPr lvl="0"/>
            <a:r>
              <a:rPr lang="en-GB" dirty="0"/>
              <a:t>Add text</a:t>
            </a:r>
          </a:p>
        </p:txBody>
      </p:sp>
      <p:sp>
        <p:nvSpPr>
          <p:cNvPr id="8" name="Text Placeholder 6">
            <a:extLst>
              <a:ext uri="{FF2B5EF4-FFF2-40B4-BE49-F238E27FC236}">
                <a16:creationId xmlns:a16="http://schemas.microsoft.com/office/drawing/2014/main" id="{AEB3785F-194F-0195-9178-EA83F1A1CF72}"/>
              </a:ext>
            </a:extLst>
          </p:cNvPr>
          <p:cNvSpPr>
            <a:spLocks noGrp="1"/>
          </p:cNvSpPr>
          <p:nvPr>
            <p:ph type="body" sz="quarter" idx="16" hasCustomPrompt="1"/>
          </p:nvPr>
        </p:nvSpPr>
        <p:spPr>
          <a:xfrm>
            <a:off x="5066237" y="2967750"/>
            <a:ext cx="1898099" cy="1164300"/>
          </a:xfrm>
          <a:solidFill>
            <a:srgbClr val="DAA8E2"/>
          </a:solidFill>
        </p:spPr>
        <p:txBody>
          <a:bodyPr>
            <a:normAutofit/>
          </a:bodyPr>
          <a:lstStyle>
            <a:lvl1pPr marL="76200" indent="0" algn="ctr">
              <a:buNone/>
              <a:defRPr sz="4500" b="1" i="0">
                <a:latin typeface="Source Sans Pro Black" panose="020B0503030403020204" pitchFamily="34" charset="0"/>
              </a:defRPr>
            </a:lvl1pPr>
          </a:lstStyle>
          <a:p>
            <a:pPr lvl="0"/>
            <a:r>
              <a:rPr lang="en-GB" b="1" dirty="0"/>
              <a:t>xx%</a:t>
            </a:r>
            <a:endParaRPr lang="en-GB" dirty="0"/>
          </a:p>
        </p:txBody>
      </p:sp>
      <p:sp>
        <p:nvSpPr>
          <p:cNvPr id="14" name="Text Placeholder 12">
            <a:extLst>
              <a:ext uri="{FF2B5EF4-FFF2-40B4-BE49-F238E27FC236}">
                <a16:creationId xmlns:a16="http://schemas.microsoft.com/office/drawing/2014/main" id="{05D8E3C5-38ED-9592-9AA0-521A9E34C3E0}"/>
              </a:ext>
            </a:extLst>
          </p:cNvPr>
          <p:cNvSpPr>
            <a:spLocks noGrp="1"/>
          </p:cNvSpPr>
          <p:nvPr>
            <p:ph type="body" sz="quarter" idx="19" hasCustomPrompt="1"/>
          </p:nvPr>
        </p:nvSpPr>
        <p:spPr>
          <a:xfrm>
            <a:off x="5065713" y="4138400"/>
            <a:ext cx="1898650" cy="941600"/>
          </a:xfrm>
          <a:solidFill>
            <a:srgbClr val="DAA8E2"/>
          </a:solidFill>
        </p:spPr>
        <p:txBody>
          <a:bodyPr>
            <a:normAutofit/>
          </a:bodyPr>
          <a:lstStyle>
            <a:lvl1pPr marL="76200" indent="0">
              <a:buNone/>
              <a:defRPr sz="1400"/>
            </a:lvl1pPr>
          </a:lstStyle>
          <a:p>
            <a:pPr lvl="0"/>
            <a:r>
              <a:rPr lang="en-GB" dirty="0"/>
              <a:t>Add text</a:t>
            </a:r>
          </a:p>
        </p:txBody>
      </p:sp>
      <p:sp>
        <p:nvSpPr>
          <p:cNvPr id="9" name="Text Placeholder 6">
            <a:extLst>
              <a:ext uri="{FF2B5EF4-FFF2-40B4-BE49-F238E27FC236}">
                <a16:creationId xmlns:a16="http://schemas.microsoft.com/office/drawing/2014/main" id="{3190B7AB-F6A4-D211-444C-CE1B5540FD4B}"/>
              </a:ext>
            </a:extLst>
          </p:cNvPr>
          <p:cNvSpPr>
            <a:spLocks noGrp="1"/>
          </p:cNvSpPr>
          <p:nvPr>
            <p:ph type="body" sz="quarter" idx="17" hasCustomPrompt="1"/>
          </p:nvPr>
        </p:nvSpPr>
        <p:spPr>
          <a:xfrm>
            <a:off x="7079187" y="2967750"/>
            <a:ext cx="1898099" cy="1164300"/>
          </a:xfrm>
          <a:solidFill>
            <a:srgbClr val="FF9664"/>
          </a:solidFill>
        </p:spPr>
        <p:txBody>
          <a:bodyPr>
            <a:normAutofit/>
          </a:bodyPr>
          <a:lstStyle>
            <a:lvl1pPr marL="76200" indent="0" algn="ctr">
              <a:buNone/>
              <a:defRPr sz="4500" b="1" i="0">
                <a:latin typeface="Source Sans Pro Black" panose="020B0503030403020204" pitchFamily="34" charset="0"/>
              </a:defRPr>
            </a:lvl1pPr>
          </a:lstStyle>
          <a:p>
            <a:pPr lvl="0"/>
            <a:r>
              <a:rPr lang="en-GB" b="1" dirty="0"/>
              <a:t>xx%</a:t>
            </a:r>
            <a:endParaRPr lang="en-GB" dirty="0"/>
          </a:p>
        </p:txBody>
      </p:sp>
      <p:sp>
        <p:nvSpPr>
          <p:cNvPr id="15" name="Text Placeholder 12">
            <a:extLst>
              <a:ext uri="{FF2B5EF4-FFF2-40B4-BE49-F238E27FC236}">
                <a16:creationId xmlns:a16="http://schemas.microsoft.com/office/drawing/2014/main" id="{C210AE4C-756C-7B05-68B6-BB65FAC2F0A0}"/>
              </a:ext>
            </a:extLst>
          </p:cNvPr>
          <p:cNvSpPr>
            <a:spLocks noGrp="1"/>
          </p:cNvSpPr>
          <p:nvPr>
            <p:ph type="body" sz="quarter" idx="20" hasCustomPrompt="1"/>
          </p:nvPr>
        </p:nvSpPr>
        <p:spPr>
          <a:xfrm>
            <a:off x="7078663" y="4138400"/>
            <a:ext cx="1898650" cy="941600"/>
          </a:xfrm>
          <a:solidFill>
            <a:srgbClr val="FF9664"/>
          </a:solidFill>
        </p:spPr>
        <p:txBody>
          <a:bodyPr>
            <a:normAutofit/>
          </a:bodyPr>
          <a:lstStyle>
            <a:lvl1pPr marL="76200" indent="0">
              <a:buNone/>
              <a:defRPr sz="1400"/>
            </a:lvl1pPr>
          </a:lstStyle>
          <a:p>
            <a:pPr lvl="0"/>
            <a:r>
              <a:rPr lang="en-GB" dirty="0"/>
              <a:t>Add text</a:t>
            </a:r>
          </a:p>
        </p:txBody>
      </p:sp>
      <p:sp>
        <p:nvSpPr>
          <p:cNvPr id="75" name="Google Shape;75;p10"/>
          <p:cNvSpPr txBox="1">
            <a:spLocks noGrp="1"/>
          </p:cNvSpPr>
          <p:nvPr>
            <p:ph type="sldNum" idx="12"/>
          </p:nvPr>
        </p:nvSpPr>
        <p:spPr>
          <a:xfrm>
            <a:off x="8404250" y="-9000"/>
            <a:ext cx="616800" cy="393600"/>
          </a:xfrm>
          <a:prstGeom prst="rect">
            <a:avLst/>
          </a:prstGeom>
        </p:spPr>
        <p:txBody>
          <a:bodyPr spcFirstLastPara="1" wrap="square" lIns="91425" tIns="91425" rIns="91425" bIns="91425" anchor="ctr" anchorCtr="0">
            <a:normAutofit/>
          </a:bodyPr>
          <a:lstStyle>
            <a:lvl1pPr marL="286349" lvl="0" indent="0" rtl="0">
              <a:buNone/>
              <a:defRPr>
                <a:solidFill>
                  <a:schemeClr val="dk1"/>
                </a:solidFill>
              </a:defRPr>
            </a:lvl1pPr>
            <a:lvl2pPr marL="286349" lvl="1" indent="0" rtl="0">
              <a:buNone/>
              <a:defRPr>
                <a:solidFill>
                  <a:schemeClr val="dk1"/>
                </a:solidFill>
              </a:defRPr>
            </a:lvl2pPr>
            <a:lvl3pPr marL="286349" lvl="2" indent="0" rtl="0">
              <a:buNone/>
              <a:defRPr>
                <a:solidFill>
                  <a:schemeClr val="dk1"/>
                </a:solidFill>
              </a:defRPr>
            </a:lvl3pPr>
            <a:lvl4pPr marL="286349" lvl="3" indent="0" rtl="0">
              <a:buNone/>
              <a:defRPr>
                <a:solidFill>
                  <a:schemeClr val="dk1"/>
                </a:solidFill>
              </a:defRPr>
            </a:lvl4pPr>
            <a:lvl5pPr marL="286349" lvl="4" indent="0" rtl="0">
              <a:buNone/>
              <a:defRPr>
                <a:solidFill>
                  <a:schemeClr val="dk1"/>
                </a:solidFill>
              </a:defRPr>
            </a:lvl5pPr>
            <a:lvl6pPr marL="286349" lvl="5" indent="0" rtl="0">
              <a:buNone/>
              <a:defRPr>
                <a:solidFill>
                  <a:schemeClr val="dk1"/>
                </a:solidFill>
              </a:defRPr>
            </a:lvl6pPr>
            <a:lvl7pPr marL="286349" lvl="6" indent="0" rtl="0">
              <a:buNone/>
              <a:defRPr>
                <a:solidFill>
                  <a:schemeClr val="dk1"/>
                </a:solidFill>
              </a:defRPr>
            </a:lvl7pPr>
            <a:lvl8pPr marL="286349" lvl="7" indent="0" rtl="0">
              <a:buNone/>
              <a:defRPr>
                <a:solidFill>
                  <a:schemeClr val="dk1"/>
                </a:solidFill>
              </a:defRPr>
            </a:lvl8pPr>
            <a:lvl9pPr marL="286349" lvl="8" indent="0" rtl="0">
              <a:buNone/>
              <a:defRPr>
                <a:solidFill>
                  <a:schemeClr val="dk1"/>
                </a:solidFill>
              </a:defRPr>
            </a:lvl9pPr>
          </a:lstStyle>
          <a:p>
            <a:pPr marL="286349"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87109619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8. Big point" preserve="1" userDrawn="1">
  <p:cSld name="1_18. Big point">
    <p:spTree>
      <p:nvGrpSpPr>
        <p:cNvPr id="1" name="Shape 76"/>
        <p:cNvGrpSpPr/>
        <p:nvPr/>
      </p:nvGrpSpPr>
      <p:grpSpPr>
        <a:xfrm>
          <a:off x="0" y="0"/>
          <a:ext cx="0" cy="0"/>
          <a:chOff x="0" y="0"/>
          <a:chExt cx="0" cy="0"/>
        </a:xfrm>
      </p:grpSpPr>
      <p:sp>
        <p:nvSpPr>
          <p:cNvPr id="77" name="Google Shape;77;p11">
            <a:extLst>
              <a:ext uri="{C183D7F6-B498-43B3-948B-1728B52AA6E4}">
                <adec:decorative xmlns:adec="http://schemas.microsoft.com/office/drawing/2017/decorative" val="1"/>
              </a:ext>
            </a:extLst>
          </p:cNvPr>
          <p:cNvSpPr txBox="1"/>
          <p:nvPr/>
        </p:nvSpPr>
        <p:spPr>
          <a:xfrm>
            <a:off x="-18450" y="0"/>
            <a:ext cx="9180900" cy="723300"/>
          </a:xfrm>
          <a:prstGeom prst="rect">
            <a:avLst/>
          </a:prstGeom>
          <a:solidFill>
            <a:srgbClr val="440099"/>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rgbClr val="FFFFFF"/>
              </a:solidFill>
              <a:latin typeface="Source Sans Pro"/>
              <a:ea typeface="Source Sans Pro"/>
              <a:cs typeface="Source Sans Pro"/>
              <a:sym typeface="Source Sans Pro"/>
            </a:endParaRPr>
          </a:p>
        </p:txBody>
      </p:sp>
      <p:sp>
        <p:nvSpPr>
          <p:cNvPr id="3" name="Title 1">
            <a:extLst>
              <a:ext uri="{FF2B5EF4-FFF2-40B4-BE49-F238E27FC236}">
                <a16:creationId xmlns:a16="http://schemas.microsoft.com/office/drawing/2014/main" id="{B44174D8-78DD-A5E8-C56A-9A81CA3C1C00}"/>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79" name="Google Shape;79;p11">
            <a:extLst>
              <a:ext uri="{C183D7F6-B498-43B3-948B-1728B52AA6E4}">
                <adec:decorative xmlns:adec="http://schemas.microsoft.com/office/drawing/2017/decorative" val="1"/>
              </a:ext>
            </a:extLst>
          </p:cNvPr>
          <p:cNvSpPr/>
          <p:nvPr/>
        </p:nvSpPr>
        <p:spPr>
          <a:xfrm>
            <a:off x="501450" y="980500"/>
            <a:ext cx="3154500" cy="3154500"/>
          </a:xfrm>
          <a:prstGeom prst="ellipse">
            <a:avLst/>
          </a:prstGeom>
          <a:solidFill>
            <a:srgbClr val="FF96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 Placeholder 5">
            <a:extLst>
              <a:ext uri="{FF2B5EF4-FFF2-40B4-BE49-F238E27FC236}">
                <a16:creationId xmlns:a16="http://schemas.microsoft.com/office/drawing/2014/main" id="{EF9B53FD-603A-AED7-C5A0-5EC9F63D8070}"/>
              </a:ext>
            </a:extLst>
          </p:cNvPr>
          <p:cNvSpPr>
            <a:spLocks noGrp="1"/>
          </p:cNvSpPr>
          <p:nvPr>
            <p:ph type="body" sz="quarter" idx="15" hasCustomPrompt="1"/>
          </p:nvPr>
        </p:nvSpPr>
        <p:spPr>
          <a:xfrm>
            <a:off x="501450" y="1504700"/>
            <a:ext cx="3154500" cy="1964125"/>
          </a:xfrm>
        </p:spPr>
        <p:txBody>
          <a:bodyPr>
            <a:normAutofit/>
          </a:bodyPr>
          <a:lstStyle>
            <a:lvl1pPr marL="76200" indent="0" algn="ctr">
              <a:buNone/>
              <a:defRPr sz="9300" b="1" i="0">
                <a:latin typeface="Source Sans Pro Black" panose="020B0503030403020204" pitchFamily="34" charset="0"/>
              </a:defRPr>
            </a:lvl1pPr>
          </a:lstStyle>
          <a:p>
            <a:pPr lvl="0"/>
            <a:r>
              <a:rPr lang="en-GB" dirty="0"/>
              <a:t>xx%</a:t>
            </a:r>
          </a:p>
        </p:txBody>
      </p:sp>
      <p:sp>
        <p:nvSpPr>
          <p:cNvPr id="4" name="Text Placeholder 3">
            <a:extLst>
              <a:ext uri="{FF2B5EF4-FFF2-40B4-BE49-F238E27FC236}">
                <a16:creationId xmlns:a16="http://schemas.microsoft.com/office/drawing/2014/main" id="{216FCD12-1A84-6208-34E5-FD24E18221C6}"/>
              </a:ext>
            </a:extLst>
          </p:cNvPr>
          <p:cNvSpPr>
            <a:spLocks noGrp="1"/>
          </p:cNvSpPr>
          <p:nvPr>
            <p:ph type="body" sz="quarter" idx="14" hasCustomPrompt="1"/>
          </p:nvPr>
        </p:nvSpPr>
        <p:spPr>
          <a:xfrm>
            <a:off x="4191000" y="1127125"/>
            <a:ext cx="4705350" cy="3008313"/>
          </a:xfrm>
        </p:spPr>
        <p:txBody>
          <a:bodyPr/>
          <a:lstStyle>
            <a:lvl1pPr marL="76200" indent="0">
              <a:buNone/>
              <a:defRPr/>
            </a:lvl1pPr>
          </a:lstStyle>
          <a:p>
            <a:pPr lvl="0"/>
            <a:r>
              <a:rPr lang="en-US" dirty="0"/>
              <a:t>Add text</a:t>
            </a:r>
            <a:endParaRPr lang="en-GB" dirty="0"/>
          </a:p>
        </p:txBody>
      </p:sp>
      <p:cxnSp>
        <p:nvCxnSpPr>
          <p:cNvPr id="80" name="Google Shape;80;p11">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81" name="Google Shape;81;p11"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84" name="Google Shape;84;p11"/>
          <p:cNvSpPr txBox="1"/>
          <p:nvPr/>
        </p:nvSpPr>
        <p:spPr>
          <a:xfrm>
            <a:off x="8551876" y="4791600"/>
            <a:ext cx="4692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sz="1000">
                <a:solidFill>
                  <a:srgbClr val="440099"/>
                </a:solidFill>
              </a:rPr>
              <a:t>‹#›</a:t>
            </a:fld>
            <a:endParaRPr sz="1000">
              <a:solidFill>
                <a:srgbClr val="440099"/>
              </a:solidFill>
            </a:endParaRPr>
          </a:p>
        </p:txBody>
      </p:sp>
    </p:spTree>
    <p:extLst>
      <p:ext uri="{BB962C8B-B14F-4D97-AF65-F5344CB8AC3E}">
        <p14:creationId xmlns:p14="http://schemas.microsoft.com/office/powerpoint/2010/main" val="20070587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9. Big stat" preserve="1" userDrawn="1">
  <p:cSld name="1_19. Big stat">
    <p:spTree>
      <p:nvGrpSpPr>
        <p:cNvPr id="1" name="Shape 85"/>
        <p:cNvGrpSpPr/>
        <p:nvPr/>
      </p:nvGrpSpPr>
      <p:grpSpPr>
        <a:xfrm>
          <a:off x="0" y="0"/>
          <a:ext cx="0" cy="0"/>
          <a:chOff x="0" y="0"/>
          <a:chExt cx="0" cy="0"/>
        </a:xfrm>
      </p:grpSpPr>
      <p:sp>
        <p:nvSpPr>
          <p:cNvPr id="88" name="Google Shape;88;p12">
            <a:extLst>
              <a:ext uri="{C183D7F6-B498-43B3-948B-1728B52AA6E4}">
                <adec:decorative xmlns:adec="http://schemas.microsoft.com/office/drawing/2017/decorative" val="1"/>
              </a:ext>
            </a:extLst>
          </p:cNvPr>
          <p:cNvSpPr txBox="1"/>
          <p:nvPr/>
        </p:nvSpPr>
        <p:spPr>
          <a:xfrm>
            <a:off x="-18450" y="0"/>
            <a:ext cx="9180900" cy="723300"/>
          </a:xfrm>
          <a:prstGeom prst="rect">
            <a:avLst/>
          </a:prstGeom>
          <a:solidFill>
            <a:srgbClr val="440099"/>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rgbClr val="FFFFFF"/>
              </a:solidFill>
              <a:latin typeface="Source Sans Pro"/>
              <a:ea typeface="Source Sans Pro"/>
              <a:cs typeface="Source Sans Pro"/>
              <a:sym typeface="Source Sans Pro"/>
            </a:endParaRPr>
          </a:p>
        </p:txBody>
      </p:sp>
      <p:sp>
        <p:nvSpPr>
          <p:cNvPr id="4" name="Title 1">
            <a:extLst>
              <a:ext uri="{FF2B5EF4-FFF2-40B4-BE49-F238E27FC236}">
                <a16:creationId xmlns:a16="http://schemas.microsoft.com/office/drawing/2014/main" id="{460215E7-B230-E57E-1907-459EA70B89C5}"/>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cxnSp>
        <p:nvCxnSpPr>
          <p:cNvPr id="89" name="Google Shape;89;p12"/>
          <p:cNvCxnSpPr/>
          <p:nvPr/>
        </p:nvCxnSpPr>
        <p:spPr>
          <a:xfrm>
            <a:off x="1425975" y="5029200"/>
            <a:ext cx="7125900" cy="0"/>
          </a:xfrm>
          <a:prstGeom prst="straightConnector1">
            <a:avLst/>
          </a:prstGeom>
          <a:noFill/>
          <a:ln w="9525" cap="flat" cmpd="sng">
            <a:solidFill>
              <a:srgbClr val="440099"/>
            </a:solidFill>
            <a:prstDash val="solid"/>
            <a:round/>
            <a:headEnd type="none" w="med" len="med"/>
            <a:tailEnd type="none" w="med" len="med"/>
          </a:ln>
        </p:spPr>
      </p:cxnSp>
      <p:sp>
        <p:nvSpPr>
          <p:cNvPr id="86" name="Google Shape;86;p12">
            <a:extLst>
              <a:ext uri="{C183D7F6-B498-43B3-948B-1728B52AA6E4}">
                <adec:decorative xmlns:adec="http://schemas.microsoft.com/office/drawing/2017/decorative" val="1"/>
              </a:ext>
            </a:extLst>
          </p:cNvPr>
          <p:cNvSpPr/>
          <p:nvPr/>
        </p:nvSpPr>
        <p:spPr>
          <a:xfrm>
            <a:off x="2863650" y="980500"/>
            <a:ext cx="3154500" cy="3154500"/>
          </a:xfrm>
          <a:prstGeom prst="ellipse">
            <a:avLst/>
          </a:prstGeom>
          <a:solidFill>
            <a:srgbClr val="DAA8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5">
            <a:extLst>
              <a:ext uri="{FF2B5EF4-FFF2-40B4-BE49-F238E27FC236}">
                <a16:creationId xmlns:a16="http://schemas.microsoft.com/office/drawing/2014/main" id="{10763041-7B53-6CBD-0EB7-64BC2AA64F8D}"/>
              </a:ext>
            </a:extLst>
          </p:cNvPr>
          <p:cNvSpPr>
            <a:spLocks noGrp="1"/>
          </p:cNvSpPr>
          <p:nvPr>
            <p:ph type="body" sz="quarter" idx="15" hasCustomPrompt="1"/>
          </p:nvPr>
        </p:nvSpPr>
        <p:spPr>
          <a:xfrm>
            <a:off x="2863650" y="1504700"/>
            <a:ext cx="3154500" cy="1964125"/>
          </a:xfrm>
        </p:spPr>
        <p:txBody>
          <a:bodyPr>
            <a:normAutofit/>
          </a:bodyPr>
          <a:lstStyle>
            <a:lvl1pPr marL="76200" indent="0" algn="ctr">
              <a:buNone/>
              <a:defRPr sz="9300" b="1" i="0">
                <a:latin typeface="Source Sans Pro Black" panose="020B0503030403020204" pitchFamily="34" charset="0"/>
              </a:defRPr>
            </a:lvl1pPr>
          </a:lstStyle>
          <a:p>
            <a:pPr lvl="0"/>
            <a:r>
              <a:rPr lang="en-GB" dirty="0"/>
              <a:t>xx%</a:t>
            </a:r>
          </a:p>
        </p:txBody>
      </p:sp>
      <p:sp>
        <p:nvSpPr>
          <p:cNvPr id="94" name="Google Shape;94;p12"/>
          <p:cNvSpPr txBox="1">
            <a:spLocks noGrp="1"/>
          </p:cNvSpPr>
          <p:nvPr>
            <p:ph type="body" idx="1"/>
          </p:nvPr>
        </p:nvSpPr>
        <p:spPr>
          <a:xfrm>
            <a:off x="274600" y="4095988"/>
            <a:ext cx="8520600" cy="467100"/>
          </a:xfrm>
          <a:prstGeom prst="rect">
            <a:avLst/>
          </a:prstGeom>
        </p:spPr>
        <p:txBody>
          <a:bodyPr spcFirstLastPara="1" wrap="square" lIns="91425" tIns="91425" rIns="91425" bIns="91425" anchor="t" anchorCtr="0">
            <a:normAutofit/>
          </a:bodyPr>
          <a:lstStyle>
            <a:lvl1pPr marL="76200" lvl="0" indent="0" algn="ctr" rtl="0">
              <a:spcBef>
                <a:spcPts val="0"/>
              </a:spcBef>
              <a:spcAft>
                <a:spcPts val="0"/>
              </a:spcAft>
              <a:buClr>
                <a:srgbClr val="2B353E"/>
              </a:buClr>
              <a:buSzPts val="2400"/>
              <a:buNone/>
              <a:defRPr>
                <a:solidFill>
                  <a:srgbClr val="2B353E"/>
                </a:solidFill>
              </a:defRPr>
            </a:lvl1pPr>
            <a:lvl2pPr marL="914400" lvl="1" indent="-381000" algn="ctr" rtl="0">
              <a:spcBef>
                <a:spcPts val="0"/>
              </a:spcBef>
              <a:spcAft>
                <a:spcPts val="0"/>
              </a:spcAft>
              <a:buSzPts val="2400"/>
              <a:buChar char="○"/>
              <a:defRPr/>
            </a:lvl2pPr>
            <a:lvl3pPr marL="1371600" lvl="2" indent="-381000" algn="ctr" rtl="0">
              <a:spcBef>
                <a:spcPts val="0"/>
              </a:spcBef>
              <a:spcAft>
                <a:spcPts val="0"/>
              </a:spcAft>
              <a:buSzPts val="2400"/>
              <a:buChar char="■"/>
              <a:defRPr/>
            </a:lvl3pPr>
            <a:lvl4pPr marL="1828800" lvl="3" indent="-381000" algn="ctr" rtl="0">
              <a:spcBef>
                <a:spcPts val="0"/>
              </a:spcBef>
              <a:spcAft>
                <a:spcPts val="0"/>
              </a:spcAft>
              <a:buSzPts val="2400"/>
              <a:buChar char="●"/>
              <a:defRPr/>
            </a:lvl4pPr>
            <a:lvl5pPr marL="2286000" lvl="4" indent="-381000" algn="ctr" rtl="0">
              <a:spcBef>
                <a:spcPts val="0"/>
              </a:spcBef>
              <a:spcAft>
                <a:spcPts val="0"/>
              </a:spcAft>
              <a:buSzPts val="2400"/>
              <a:buChar char="○"/>
              <a:defRPr/>
            </a:lvl5pPr>
            <a:lvl6pPr marL="2743200" lvl="5" indent="-381000" algn="ctr" rtl="0">
              <a:spcBef>
                <a:spcPts val="0"/>
              </a:spcBef>
              <a:spcAft>
                <a:spcPts val="0"/>
              </a:spcAft>
              <a:buSzPts val="2400"/>
              <a:buChar char="■"/>
              <a:defRPr/>
            </a:lvl6pPr>
            <a:lvl7pPr marL="3200400" lvl="6" indent="-381000" algn="ctr" rtl="0">
              <a:spcBef>
                <a:spcPts val="0"/>
              </a:spcBef>
              <a:spcAft>
                <a:spcPts val="0"/>
              </a:spcAft>
              <a:buSzPts val="2400"/>
              <a:buChar char="●"/>
              <a:defRPr/>
            </a:lvl7pPr>
            <a:lvl8pPr marL="3657600" lvl="7" indent="-381000" algn="ctr" rtl="0">
              <a:spcBef>
                <a:spcPts val="0"/>
              </a:spcBef>
              <a:spcAft>
                <a:spcPts val="0"/>
              </a:spcAft>
              <a:buSzPts val="2400"/>
              <a:buChar char="○"/>
              <a:defRPr/>
            </a:lvl8pPr>
            <a:lvl9pPr marL="4114800" lvl="8" indent="-381000" algn="ctr" rtl="0">
              <a:spcBef>
                <a:spcPts val="0"/>
              </a:spcBef>
              <a:spcAft>
                <a:spcPts val="0"/>
              </a:spcAft>
              <a:buSzPts val="2400"/>
              <a:buChar char="■"/>
              <a:defRPr/>
            </a:lvl9pPr>
          </a:lstStyle>
          <a:p>
            <a:pPr lvl="0"/>
            <a:r>
              <a:rPr lang="en-GB"/>
              <a:t>Click to edit Master text styles</a:t>
            </a:r>
          </a:p>
        </p:txBody>
      </p:sp>
      <p:pic>
        <p:nvPicPr>
          <p:cNvPr id="90" name="Google Shape;90;p12"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91" name="Google Shape;91;p12"/>
          <p:cNvSpPr txBox="1"/>
          <p:nvPr/>
        </p:nvSpPr>
        <p:spPr>
          <a:xfrm>
            <a:off x="8551876" y="4791600"/>
            <a:ext cx="4692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sz="1000">
                <a:solidFill>
                  <a:srgbClr val="440099"/>
                </a:solidFill>
              </a:rPr>
              <a:t>‹#›</a:t>
            </a:fld>
            <a:endParaRPr sz="1000">
              <a:solidFill>
                <a:srgbClr val="440099"/>
              </a:solidFill>
            </a:endParaRPr>
          </a:p>
        </p:txBody>
      </p:sp>
      <p:cxnSp>
        <p:nvCxnSpPr>
          <p:cNvPr id="95" name="Google Shape;95;p12">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sp>
        <p:nvSpPr>
          <p:cNvPr id="87" name="Google Shape;87;p12"/>
          <p:cNvSpPr txBo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p>
            <a:pPr marL="0" lvl="0" indent="0" algn="ctr" rtl="0">
              <a:lnSpc>
                <a:spcPct val="115000"/>
              </a:lnSpc>
              <a:spcBef>
                <a:spcPts val="0"/>
              </a:spcBef>
              <a:spcAft>
                <a:spcPts val="1200"/>
              </a:spcAft>
              <a:buNone/>
            </a:pPr>
            <a:endParaRPr sz="2400">
              <a:solidFill>
                <a:srgbClr val="131E29"/>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34840278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 Title slide (Firth Court)" preserve="1" userDrawn="1">
  <p:cSld name="1_2. Title slide (Firth Court)">
    <p:bg>
      <p:bgPr>
        <a:blipFill>
          <a:blip r:embed="rId2" cstate="screen">
            <a:alphaModFix/>
            <a:extLst>
              <a:ext uri="{28A0092B-C50C-407E-A947-70E740481C1C}">
                <a14:useLocalDpi xmlns:a14="http://schemas.microsoft.com/office/drawing/2010/main"/>
              </a:ext>
            </a:extLst>
          </a:blip>
          <a:stretch>
            <a:fillRect/>
          </a:stretch>
        </a:blipFill>
        <a:effectLst/>
      </p:bgPr>
    </p:bg>
    <p:spTree>
      <p:nvGrpSpPr>
        <p:cNvPr id="1" name="Shape 16"/>
        <p:cNvGrpSpPr/>
        <p:nvPr/>
      </p:nvGrpSpPr>
      <p:grpSpPr>
        <a:xfrm>
          <a:off x="0" y="0"/>
          <a:ext cx="0" cy="0"/>
          <a:chOff x="0" y="0"/>
          <a:chExt cx="0" cy="0"/>
        </a:xfrm>
      </p:grpSpPr>
      <p:pic>
        <p:nvPicPr>
          <p:cNvPr id="21" name="Google Shape;21;p3" descr="The University of Sheffield logo"/>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270000" y="165275"/>
            <a:ext cx="2084951" cy="632450"/>
          </a:xfrm>
          <a:prstGeom prst="rect">
            <a:avLst/>
          </a:prstGeom>
          <a:noFill/>
          <a:ln>
            <a:noFill/>
          </a:ln>
        </p:spPr>
      </p:pic>
      <p:sp>
        <p:nvSpPr>
          <p:cNvPr id="2" name="Title 1">
            <a:extLst>
              <a:ext uri="{FF2B5EF4-FFF2-40B4-BE49-F238E27FC236}">
                <a16:creationId xmlns:a16="http://schemas.microsoft.com/office/drawing/2014/main" id="{D7C50476-2DAE-54A9-987A-6F6C68657462}"/>
              </a:ext>
            </a:extLst>
          </p:cNvPr>
          <p:cNvSpPr>
            <a:spLocks noGrp="1"/>
          </p:cNvSpPr>
          <p:nvPr>
            <p:ph type="title" hasCustomPrompt="1"/>
          </p:nvPr>
        </p:nvSpPr>
        <p:spPr>
          <a:xfrm>
            <a:off x="165100" y="1203402"/>
            <a:ext cx="5455115" cy="1762822"/>
          </a:xfrm>
        </p:spPr>
        <p:txBody>
          <a:bodyPr>
            <a:noAutofit/>
          </a:bodyPr>
          <a:lstStyle>
            <a:lvl1pPr>
              <a:defRPr sz="5000" b="1" i="0">
                <a:solidFill>
                  <a:schemeClr val="tx2"/>
                </a:solidFill>
                <a:latin typeface="Source Sans Pro Black" panose="020B0503030403020204" pitchFamily="34" charset="0"/>
              </a:defRPr>
            </a:lvl1pPr>
          </a:lstStyle>
          <a:p>
            <a:r>
              <a:rPr lang="en-GB" dirty="0"/>
              <a:t>Add title here</a:t>
            </a:r>
            <a:endParaRPr lang="en-US" dirty="0"/>
          </a:p>
        </p:txBody>
      </p:sp>
      <p:sp>
        <p:nvSpPr>
          <p:cNvPr id="4" name="Text Placeholder 4">
            <a:extLst>
              <a:ext uri="{FF2B5EF4-FFF2-40B4-BE49-F238E27FC236}">
                <a16:creationId xmlns:a16="http://schemas.microsoft.com/office/drawing/2014/main" id="{A4779CA3-4592-A9C8-A096-0A1F7E913AF3}"/>
              </a:ext>
            </a:extLst>
          </p:cNvPr>
          <p:cNvSpPr>
            <a:spLocks noGrp="1"/>
          </p:cNvSpPr>
          <p:nvPr>
            <p:ph type="body" sz="quarter" idx="11" hasCustomPrompt="1"/>
          </p:nvPr>
        </p:nvSpPr>
        <p:spPr>
          <a:xfrm>
            <a:off x="165100" y="3110962"/>
            <a:ext cx="4692650" cy="889538"/>
          </a:xfrm>
        </p:spPr>
        <p:txBody>
          <a:bodyPr/>
          <a:lstStyle>
            <a:lvl1pPr marL="76200" indent="0">
              <a:buNone/>
              <a:defRPr sz="2000">
                <a:solidFill>
                  <a:schemeClr val="tx2"/>
                </a:solidFill>
                <a:latin typeface="Source Sans Pro SemiBold" panose="020B0603030403020204" pitchFamily="34" charset="0"/>
              </a:defRPr>
            </a:lvl1pPr>
          </a:lstStyle>
          <a:p>
            <a:pPr lvl="0"/>
            <a:r>
              <a:rPr lang="en-US" dirty="0"/>
              <a:t>Add subtitle here</a:t>
            </a:r>
          </a:p>
        </p:txBody>
      </p:sp>
      <p:sp>
        <p:nvSpPr>
          <p:cNvPr id="5" name="Text Placeholder 6">
            <a:extLst>
              <a:ext uri="{FF2B5EF4-FFF2-40B4-BE49-F238E27FC236}">
                <a16:creationId xmlns:a16="http://schemas.microsoft.com/office/drawing/2014/main" id="{A83969EB-C48F-B1FE-69B1-94FB6B475E7E}"/>
              </a:ext>
            </a:extLst>
          </p:cNvPr>
          <p:cNvSpPr>
            <a:spLocks noGrp="1"/>
          </p:cNvSpPr>
          <p:nvPr>
            <p:ph type="body" sz="quarter" idx="12" hasCustomPrompt="1"/>
          </p:nvPr>
        </p:nvSpPr>
        <p:spPr>
          <a:xfrm>
            <a:off x="1358900" y="4464050"/>
            <a:ext cx="1751925"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name</a:t>
            </a:r>
          </a:p>
        </p:txBody>
      </p:sp>
      <p:sp>
        <p:nvSpPr>
          <p:cNvPr id="6" name="Text Placeholder 6">
            <a:extLst>
              <a:ext uri="{FF2B5EF4-FFF2-40B4-BE49-F238E27FC236}">
                <a16:creationId xmlns:a16="http://schemas.microsoft.com/office/drawing/2014/main" id="{4A71FB3B-2B45-DBB5-A006-62C97FC32D18}"/>
              </a:ext>
            </a:extLst>
          </p:cNvPr>
          <p:cNvSpPr>
            <a:spLocks noGrp="1"/>
          </p:cNvSpPr>
          <p:nvPr>
            <p:ph type="body" sz="quarter" idx="13" hasCustomPrompt="1"/>
          </p:nvPr>
        </p:nvSpPr>
        <p:spPr>
          <a:xfrm>
            <a:off x="3232150" y="4470400"/>
            <a:ext cx="1511300"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date</a:t>
            </a:r>
          </a:p>
        </p:txBody>
      </p:sp>
      <p:pic>
        <p:nvPicPr>
          <p:cNvPr id="20" name="Google Shape;20;p3" descr="A world top 100 University logo"/>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53925" y="4350400"/>
            <a:ext cx="1190500" cy="754850"/>
          </a:xfrm>
          <a:prstGeom prst="rect">
            <a:avLst/>
          </a:prstGeom>
          <a:noFill/>
          <a:ln>
            <a:noFill/>
          </a:ln>
        </p:spPr>
      </p:pic>
    </p:spTree>
    <p:extLst>
      <p:ext uri="{BB962C8B-B14F-4D97-AF65-F5344CB8AC3E}">
        <p14:creationId xmlns:p14="http://schemas.microsoft.com/office/powerpoint/2010/main" val="1332864189"/>
      </p:ext>
    </p:extLst>
  </p:cSld>
  <p:clrMapOvr>
    <a:masterClrMapping/>
  </p:clrMapOvr>
  <p:extLst>
    <p:ext uri="{DCECCB84-F9BA-43D5-87BE-67443E8EF086}">
      <p15:sldGuideLst xmlns:p15="http://schemas.microsoft.com/office/powerpoint/2012/main">
        <p15:guide id="1" pos="81">
          <p15:clr>
            <a:srgbClr val="FA7B17"/>
          </p15:clr>
        </p15:guide>
        <p15:guide id="2" orient="horz" pos="1744">
          <p15:clr>
            <a:srgbClr val="FA7B17"/>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0. Title and two columns" preserve="1" userDrawn="1">
  <p:cSld name="1_20. Title and two columns">
    <p:spTree>
      <p:nvGrpSpPr>
        <p:cNvPr id="1" name="Shape 167"/>
        <p:cNvGrpSpPr/>
        <p:nvPr/>
      </p:nvGrpSpPr>
      <p:grpSpPr>
        <a:xfrm>
          <a:off x="0" y="0"/>
          <a:ext cx="0" cy="0"/>
          <a:chOff x="0" y="0"/>
          <a:chExt cx="0" cy="0"/>
        </a:xfrm>
      </p:grpSpPr>
      <p:sp>
        <p:nvSpPr>
          <p:cNvPr id="6" name="Google Shape;88;p12">
            <a:extLst>
              <a:ext uri="{FF2B5EF4-FFF2-40B4-BE49-F238E27FC236}">
                <a16:creationId xmlns:a16="http://schemas.microsoft.com/office/drawing/2014/main" id="{9DEB9D7A-CADD-B067-7660-0D2685B76CAC}"/>
              </a:ext>
              <a:ext uri="{C183D7F6-B498-43B3-948B-1728B52AA6E4}">
                <adec:decorative xmlns:adec="http://schemas.microsoft.com/office/drawing/2017/decorative" val="1"/>
              </a:ext>
            </a:extLst>
          </p:cNvPr>
          <p:cNvSpPr txBox="1"/>
          <p:nvPr userDrawn="1"/>
        </p:nvSpPr>
        <p:spPr>
          <a:xfrm>
            <a:off x="-18450" y="0"/>
            <a:ext cx="9180900" cy="723300"/>
          </a:xfrm>
          <a:prstGeom prst="rect">
            <a:avLst/>
          </a:prstGeom>
          <a:solidFill>
            <a:srgbClr val="440099"/>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rgbClr val="FFFFFF"/>
              </a:solidFill>
              <a:latin typeface="Source Sans Pro"/>
              <a:ea typeface="Source Sans Pro"/>
              <a:cs typeface="Source Sans Pro"/>
              <a:sym typeface="Source Sans Pro"/>
            </a:endParaRPr>
          </a:p>
        </p:txBody>
      </p:sp>
      <p:sp>
        <p:nvSpPr>
          <p:cNvPr id="3" name="Title 1">
            <a:extLst>
              <a:ext uri="{FF2B5EF4-FFF2-40B4-BE49-F238E27FC236}">
                <a16:creationId xmlns:a16="http://schemas.microsoft.com/office/drawing/2014/main" id="{2A82A5AE-10B1-383B-3C4D-40FC7DCA9FAD}"/>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4" name="Text Placeholder 3">
            <a:extLst>
              <a:ext uri="{FF2B5EF4-FFF2-40B4-BE49-F238E27FC236}">
                <a16:creationId xmlns:a16="http://schemas.microsoft.com/office/drawing/2014/main" id="{5CD52B2F-784E-617F-BD39-92009EB7029A}"/>
              </a:ext>
            </a:extLst>
          </p:cNvPr>
          <p:cNvSpPr>
            <a:spLocks noGrp="1"/>
          </p:cNvSpPr>
          <p:nvPr>
            <p:ph type="body" sz="quarter" idx="14" hasCustomPrompt="1"/>
          </p:nvPr>
        </p:nvSpPr>
        <p:spPr>
          <a:xfrm>
            <a:off x="299000" y="1000125"/>
            <a:ext cx="3999950" cy="3540125"/>
          </a:xfrm>
        </p:spPr>
        <p:txBody>
          <a:bodyPr/>
          <a:lstStyle>
            <a:lvl1pPr marL="76200" indent="0">
              <a:buNone/>
              <a:defRPr/>
            </a:lvl1pPr>
          </a:lstStyle>
          <a:p>
            <a:pPr lvl="0"/>
            <a:r>
              <a:rPr lang="en-US" dirty="0"/>
              <a:t>Add text</a:t>
            </a:r>
            <a:endParaRPr lang="en-GB" dirty="0"/>
          </a:p>
        </p:txBody>
      </p:sp>
      <p:sp>
        <p:nvSpPr>
          <p:cNvPr id="5" name="Text Placeholder 3">
            <a:extLst>
              <a:ext uri="{FF2B5EF4-FFF2-40B4-BE49-F238E27FC236}">
                <a16:creationId xmlns:a16="http://schemas.microsoft.com/office/drawing/2014/main" id="{FA766E2F-9C15-729D-9882-5E9E4915C8F4}"/>
              </a:ext>
            </a:extLst>
          </p:cNvPr>
          <p:cNvSpPr>
            <a:spLocks noGrp="1"/>
          </p:cNvSpPr>
          <p:nvPr>
            <p:ph type="body" sz="quarter" idx="15" hasCustomPrompt="1"/>
          </p:nvPr>
        </p:nvSpPr>
        <p:spPr>
          <a:xfrm>
            <a:off x="4826550" y="1000125"/>
            <a:ext cx="3999950" cy="3540125"/>
          </a:xfrm>
        </p:spPr>
        <p:txBody>
          <a:bodyPr/>
          <a:lstStyle>
            <a:lvl1pPr marL="76200" indent="0">
              <a:buNone/>
              <a:defRPr/>
            </a:lvl1pPr>
          </a:lstStyle>
          <a:p>
            <a:pPr lvl="0"/>
            <a:r>
              <a:rPr lang="en-US" dirty="0"/>
              <a:t>Add text</a:t>
            </a:r>
            <a:endParaRPr lang="en-GB" dirty="0"/>
          </a:p>
        </p:txBody>
      </p:sp>
      <p:cxnSp>
        <p:nvCxnSpPr>
          <p:cNvPr id="170" name="Google Shape;170;p23">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171" name="Google Shape;171;p23" descr="The University of Sheffield logo"/>
          <p:cNvPicPr preferRelativeResize="0"/>
          <p:nvPr userDrawn="1"/>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174" name="Google Shape;174;p23"/>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17252978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21. Title and three columns" preserve="1" userDrawn="1">
  <p:cSld name="1_21. Title and three columns">
    <p:spTree>
      <p:nvGrpSpPr>
        <p:cNvPr id="1" name="Shape 175"/>
        <p:cNvGrpSpPr/>
        <p:nvPr/>
      </p:nvGrpSpPr>
      <p:grpSpPr>
        <a:xfrm>
          <a:off x="0" y="0"/>
          <a:ext cx="0" cy="0"/>
          <a:chOff x="0" y="0"/>
          <a:chExt cx="0" cy="0"/>
        </a:xfrm>
      </p:grpSpPr>
      <p:sp>
        <p:nvSpPr>
          <p:cNvPr id="176" name="Google Shape;176;p24">
            <a:extLst>
              <a:ext uri="{C183D7F6-B498-43B3-948B-1728B52AA6E4}">
                <adec:decorative xmlns:adec="http://schemas.microsoft.com/office/drawing/2017/decorative" val="1"/>
              </a:ext>
            </a:extLst>
          </p:cNvPr>
          <p:cNvSpPr txBox="1"/>
          <p:nvPr/>
        </p:nvSpPr>
        <p:spPr>
          <a:xfrm>
            <a:off x="-1845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6" name="Title 1">
            <a:extLst>
              <a:ext uri="{FF2B5EF4-FFF2-40B4-BE49-F238E27FC236}">
                <a16:creationId xmlns:a16="http://schemas.microsoft.com/office/drawing/2014/main" id="{58D1F4AB-1E2A-9F8B-9FC4-67EBD7917E63}"/>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3" name="Text Placeholder 3">
            <a:extLst>
              <a:ext uri="{FF2B5EF4-FFF2-40B4-BE49-F238E27FC236}">
                <a16:creationId xmlns:a16="http://schemas.microsoft.com/office/drawing/2014/main" id="{F215C12D-3A55-D9E5-E6E8-22C4F01C5F55}"/>
              </a:ext>
            </a:extLst>
          </p:cNvPr>
          <p:cNvSpPr>
            <a:spLocks noGrp="1"/>
          </p:cNvSpPr>
          <p:nvPr>
            <p:ph type="body" sz="quarter" idx="14" hasCustomPrompt="1"/>
          </p:nvPr>
        </p:nvSpPr>
        <p:spPr>
          <a:xfrm>
            <a:off x="349800" y="1020224"/>
            <a:ext cx="2441100" cy="3540600"/>
          </a:xfrm>
        </p:spPr>
        <p:txBody>
          <a:bodyPr/>
          <a:lstStyle>
            <a:lvl1pPr marL="76200" indent="0">
              <a:buNone/>
              <a:defRPr/>
            </a:lvl1pPr>
          </a:lstStyle>
          <a:p>
            <a:pPr lvl="0"/>
            <a:r>
              <a:rPr lang="en-US" dirty="0"/>
              <a:t>Add text</a:t>
            </a:r>
            <a:endParaRPr lang="en-GB" dirty="0"/>
          </a:p>
        </p:txBody>
      </p:sp>
      <p:sp>
        <p:nvSpPr>
          <p:cNvPr id="4" name="Text Placeholder 3">
            <a:extLst>
              <a:ext uri="{FF2B5EF4-FFF2-40B4-BE49-F238E27FC236}">
                <a16:creationId xmlns:a16="http://schemas.microsoft.com/office/drawing/2014/main" id="{B2CBBD02-3F6C-48DD-9185-9655FDD73F60}"/>
              </a:ext>
            </a:extLst>
          </p:cNvPr>
          <p:cNvSpPr>
            <a:spLocks noGrp="1"/>
          </p:cNvSpPr>
          <p:nvPr>
            <p:ph type="body" sz="quarter" idx="15" hasCustomPrompt="1"/>
          </p:nvPr>
        </p:nvSpPr>
        <p:spPr>
          <a:xfrm>
            <a:off x="3347000" y="1020224"/>
            <a:ext cx="2441100" cy="3540600"/>
          </a:xfrm>
        </p:spPr>
        <p:txBody>
          <a:bodyPr/>
          <a:lstStyle>
            <a:lvl1pPr marL="76200" indent="0">
              <a:buNone/>
              <a:defRPr/>
            </a:lvl1pPr>
          </a:lstStyle>
          <a:p>
            <a:pPr lvl="0"/>
            <a:r>
              <a:rPr lang="en-US" dirty="0"/>
              <a:t>Add text</a:t>
            </a:r>
            <a:endParaRPr lang="en-GB" dirty="0"/>
          </a:p>
        </p:txBody>
      </p:sp>
      <p:sp>
        <p:nvSpPr>
          <p:cNvPr id="5" name="Text Placeholder 3">
            <a:extLst>
              <a:ext uri="{FF2B5EF4-FFF2-40B4-BE49-F238E27FC236}">
                <a16:creationId xmlns:a16="http://schemas.microsoft.com/office/drawing/2014/main" id="{6E3238B3-AE07-5397-CD24-9BA57200C401}"/>
              </a:ext>
            </a:extLst>
          </p:cNvPr>
          <p:cNvSpPr>
            <a:spLocks noGrp="1"/>
          </p:cNvSpPr>
          <p:nvPr>
            <p:ph type="body" sz="quarter" idx="16" hasCustomPrompt="1"/>
          </p:nvPr>
        </p:nvSpPr>
        <p:spPr>
          <a:xfrm>
            <a:off x="6337850" y="1020224"/>
            <a:ext cx="2441100" cy="3540600"/>
          </a:xfrm>
        </p:spPr>
        <p:txBody>
          <a:bodyPr/>
          <a:lstStyle>
            <a:lvl1pPr marL="76200" indent="0">
              <a:buNone/>
              <a:defRPr/>
            </a:lvl1pPr>
          </a:lstStyle>
          <a:p>
            <a:pPr lvl="0"/>
            <a:r>
              <a:rPr lang="en-US" dirty="0"/>
              <a:t>Add text</a:t>
            </a:r>
            <a:endParaRPr lang="en-GB" dirty="0"/>
          </a:p>
        </p:txBody>
      </p:sp>
      <p:pic>
        <p:nvPicPr>
          <p:cNvPr id="181" name="Google Shape;181;p24"/>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cxnSp>
        <p:nvCxnSpPr>
          <p:cNvPr id="182" name="Google Shape;182;p24">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183" name="Google Shape;183;p24" descr="The University of Sheffield logo"/>
          <p:cNvPicPr preferRelativeResize="0"/>
          <p:nvPr userDrawn="1"/>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184" name="Google Shape;184;p24"/>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411696771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22. Blank" preserve="1">
  <p:cSld name="1_22. Blank">
    <p:spTree>
      <p:nvGrpSpPr>
        <p:cNvPr id="1" name="Shape 118"/>
        <p:cNvGrpSpPr/>
        <p:nvPr/>
      </p:nvGrpSpPr>
      <p:grpSpPr>
        <a:xfrm>
          <a:off x="0" y="0"/>
          <a:ext cx="0" cy="0"/>
          <a:chOff x="0" y="0"/>
          <a:chExt cx="0" cy="0"/>
        </a:xfrm>
      </p:grpSpPr>
      <p:sp>
        <p:nvSpPr>
          <p:cNvPr id="119" name="Google Shape;119;p16"/>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18208548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23. Final slide" preserve="1" userDrawn="1">
  <p:cSld name="1_23. Final slide">
    <p:spTree>
      <p:nvGrpSpPr>
        <p:cNvPr id="1" name="Shape 127"/>
        <p:cNvGrpSpPr/>
        <p:nvPr/>
      </p:nvGrpSpPr>
      <p:grpSpPr>
        <a:xfrm>
          <a:off x="0" y="0"/>
          <a:ext cx="0" cy="0"/>
          <a:chOff x="0" y="0"/>
          <a:chExt cx="0" cy="0"/>
        </a:xfrm>
      </p:grpSpPr>
      <p:pic>
        <p:nvPicPr>
          <p:cNvPr id="128" name="Google Shape;128;p18"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129" name="Google Shape;129;p18">
            <a:extLst>
              <a:ext uri="{C183D7F6-B498-43B3-948B-1728B52AA6E4}">
                <adec:decorative xmlns:adec="http://schemas.microsoft.com/office/drawing/2017/decorative" val="1"/>
              </a:ext>
            </a:extLst>
          </p:cNvPr>
          <p:cNvSpPr/>
          <p:nvPr/>
        </p:nvSpPr>
        <p:spPr>
          <a:xfrm>
            <a:off x="361800" y="303925"/>
            <a:ext cx="8016900" cy="3914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8">
            <a:extLst>
              <a:ext uri="{C183D7F6-B498-43B3-948B-1728B52AA6E4}">
                <adec:decorative xmlns:adec="http://schemas.microsoft.com/office/drawing/2017/decorative" val="1"/>
              </a:ext>
            </a:extLst>
          </p:cNvPr>
          <p:cNvSpPr/>
          <p:nvPr/>
        </p:nvSpPr>
        <p:spPr>
          <a:xfrm>
            <a:off x="534929" y="513475"/>
            <a:ext cx="8016900" cy="39147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 name="Title 2">
            <a:extLst>
              <a:ext uri="{FF2B5EF4-FFF2-40B4-BE49-F238E27FC236}">
                <a16:creationId xmlns:a16="http://schemas.microsoft.com/office/drawing/2014/main" id="{21E40814-2910-535D-ED7C-F6D44A01518D}"/>
              </a:ext>
            </a:extLst>
          </p:cNvPr>
          <p:cNvSpPr>
            <a:spLocks noGrp="1"/>
          </p:cNvSpPr>
          <p:nvPr>
            <p:ph type="title" hasCustomPrompt="1"/>
          </p:nvPr>
        </p:nvSpPr>
        <p:spPr>
          <a:xfrm>
            <a:off x="742950" y="1108784"/>
            <a:ext cx="4664150" cy="2139349"/>
          </a:xfrm>
        </p:spPr>
        <p:txBody>
          <a:bodyPr>
            <a:noAutofit/>
          </a:bodyPr>
          <a:lstStyle>
            <a:lvl1pPr>
              <a:defRPr sz="6000" b="1" i="0">
                <a:solidFill>
                  <a:schemeClr val="tx2"/>
                </a:solidFill>
                <a:latin typeface="Source Sans Pro Black" panose="020B0503030403020204" pitchFamily="34" charset="0"/>
              </a:defRPr>
            </a:lvl1pPr>
          </a:lstStyle>
          <a:p>
            <a:r>
              <a:rPr lang="en-GB" dirty="0"/>
              <a:t>Add title</a:t>
            </a:r>
            <a:endParaRPr lang="en-US" dirty="0"/>
          </a:p>
        </p:txBody>
      </p:sp>
      <p:cxnSp>
        <p:nvCxnSpPr>
          <p:cNvPr id="133" name="Google Shape;133;p18">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sp>
        <p:nvSpPr>
          <p:cNvPr id="4" name="Text Placeholder 3">
            <a:extLst>
              <a:ext uri="{FF2B5EF4-FFF2-40B4-BE49-F238E27FC236}">
                <a16:creationId xmlns:a16="http://schemas.microsoft.com/office/drawing/2014/main" id="{8201B4CE-39F1-B584-CE3F-3551ED191286}"/>
              </a:ext>
            </a:extLst>
          </p:cNvPr>
          <p:cNvSpPr>
            <a:spLocks noGrp="1"/>
          </p:cNvSpPr>
          <p:nvPr>
            <p:ph type="body" sz="quarter" idx="14" hasCustomPrompt="1"/>
          </p:nvPr>
        </p:nvSpPr>
        <p:spPr>
          <a:xfrm>
            <a:off x="742950" y="3390900"/>
            <a:ext cx="7415213" cy="604838"/>
          </a:xfrm>
        </p:spPr>
        <p:txBody>
          <a:bodyPr/>
          <a:lstStyle>
            <a:lvl1pPr marL="76200" indent="0">
              <a:buNone/>
              <a:defRPr>
                <a:solidFill>
                  <a:schemeClr val="tx2"/>
                </a:solidFill>
              </a:defRPr>
            </a:lvl1pPr>
          </a:lstStyle>
          <a:p>
            <a:pPr lvl="0"/>
            <a:r>
              <a:rPr lang="en-GB" dirty="0"/>
              <a:t>Add text</a:t>
            </a:r>
          </a:p>
        </p:txBody>
      </p:sp>
      <p:sp>
        <p:nvSpPr>
          <p:cNvPr id="134" name="Google Shape;134;p18"/>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1676970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3. Title slide (The Arts Tower)" preserve="1" userDrawn="1">
  <p:cSld name="1_3. Title slide (The Arts Tower)">
    <p:bg>
      <p:bgPr>
        <a:blipFill>
          <a:blip r:embed="rId2" cstate="screen">
            <a:alphaModFix/>
            <a:extLst>
              <a:ext uri="{28A0092B-C50C-407E-A947-70E740481C1C}">
                <a14:useLocalDpi xmlns:a14="http://schemas.microsoft.com/office/drawing/2010/main"/>
              </a:ext>
            </a:extLst>
          </a:blip>
          <a:stretch>
            <a:fillRect/>
          </a:stretch>
        </a:blipFill>
        <a:effectLst/>
      </p:bgPr>
    </p:bg>
    <p:spTree>
      <p:nvGrpSpPr>
        <p:cNvPr id="1" name="Shape 30"/>
        <p:cNvGrpSpPr/>
        <p:nvPr/>
      </p:nvGrpSpPr>
      <p:grpSpPr>
        <a:xfrm>
          <a:off x="0" y="0"/>
          <a:ext cx="0" cy="0"/>
          <a:chOff x="0" y="0"/>
          <a:chExt cx="0" cy="0"/>
        </a:xfrm>
      </p:grpSpPr>
      <p:pic>
        <p:nvPicPr>
          <p:cNvPr id="36" name="Google Shape;36;p5" descr="The University of Sheffield logo"/>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270000" y="165275"/>
            <a:ext cx="2084951" cy="632450"/>
          </a:xfrm>
          <a:prstGeom prst="rect">
            <a:avLst/>
          </a:prstGeom>
          <a:noFill/>
          <a:ln>
            <a:noFill/>
          </a:ln>
        </p:spPr>
      </p:pic>
      <p:sp>
        <p:nvSpPr>
          <p:cNvPr id="2" name="Title 1">
            <a:extLst>
              <a:ext uri="{FF2B5EF4-FFF2-40B4-BE49-F238E27FC236}">
                <a16:creationId xmlns:a16="http://schemas.microsoft.com/office/drawing/2014/main" id="{890256F7-35C1-996A-C17F-427B8356BCF5}"/>
              </a:ext>
            </a:extLst>
          </p:cNvPr>
          <p:cNvSpPr>
            <a:spLocks noGrp="1"/>
          </p:cNvSpPr>
          <p:nvPr>
            <p:ph type="title" hasCustomPrompt="1"/>
          </p:nvPr>
        </p:nvSpPr>
        <p:spPr>
          <a:xfrm>
            <a:off x="165101" y="1203402"/>
            <a:ext cx="5819388" cy="1762822"/>
          </a:xfrm>
        </p:spPr>
        <p:txBody>
          <a:bodyPr>
            <a:noAutofit/>
          </a:bodyPr>
          <a:lstStyle>
            <a:lvl1pPr>
              <a:defRPr sz="5000" b="1" i="0">
                <a:solidFill>
                  <a:schemeClr val="tx2"/>
                </a:solidFill>
                <a:latin typeface="Source Sans Pro Black" panose="020B0503030403020204" pitchFamily="34" charset="0"/>
              </a:defRPr>
            </a:lvl1pPr>
          </a:lstStyle>
          <a:p>
            <a:r>
              <a:rPr lang="en-GB" dirty="0"/>
              <a:t>Add title here</a:t>
            </a:r>
            <a:endParaRPr lang="en-US" dirty="0"/>
          </a:p>
        </p:txBody>
      </p:sp>
      <p:sp>
        <p:nvSpPr>
          <p:cNvPr id="4" name="Text Placeholder 4">
            <a:extLst>
              <a:ext uri="{FF2B5EF4-FFF2-40B4-BE49-F238E27FC236}">
                <a16:creationId xmlns:a16="http://schemas.microsoft.com/office/drawing/2014/main" id="{A87354AE-A82D-F2B0-4915-FDFB4FB25BC8}"/>
              </a:ext>
            </a:extLst>
          </p:cNvPr>
          <p:cNvSpPr>
            <a:spLocks noGrp="1"/>
          </p:cNvSpPr>
          <p:nvPr>
            <p:ph type="body" sz="quarter" idx="11" hasCustomPrompt="1"/>
          </p:nvPr>
        </p:nvSpPr>
        <p:spPr>
          <a:xfrm>
            <a:off x="165100" y="3110962"/>
            <a:ext cx="4692650" cy="889538"/>
          </a:xfrm>
        </p:spPr>
        <p:txBody>
          <a:bodyPr/>
          <a:lstStyle>
            <a:lvl1pPr marL="76200" indent="0">
              <a:buNone/>
              <a:defRPr sz="2000">
                <a:solidFill>
                  <a:schemeClr val="tx2"/>
                </a:solidFill>
                <a:latin typeface="Source Sans Pro SemiBold" panose="020B0603030403020204" pitchFamily="34" charset="0"/>
              </a:defRPr>
            </a:lvl1pPr>
          </a:lstStyle>
          <a:p>
            <a:pPr lvl="0"/>
            <a:r>
              <a:rPr lang="en-US" dirty="0"/>
              <a:t>Add subtitle here</a:t>
            </a:r>
          </a:p>
        </p:txBody>
      </p:sp>
      <p:sp>
        <p:nvSpPr>
          <p:cNvPr id="5" name="Text Placeholder 6">
            <a:extLst>
              <a:ext uri="{FF2B5EF4-FFF2-40B4-BE49-F238E27FC236}">
                <a16:creationId xmlns:a16="http://schemas.microsoft.com/office/drawing/2014/main" id="{0C7C7F35-2CE7-DF54-3FA8-DB049B4BA362}"/>
              </a:ext>
            </a:extLst>
          </p:cNvPr>
          <p:cNvSpPr>
            <a:spLocks noGrp="1"/>
          </p:cNvSpPr>
          <p:nvPr>
            <p:ph type="body" sz="quarter" idx="12" hasCustomPrompt="1"/>
          </p:nvPr>
        </p:nvSpPr>
        <p:spPr>
          <a:xfrm>
            <a:off x="1358900" y="4464050"/>
            <a:ext cx="1751925"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name</a:t>
            </a:r>
          </a:p>
        </p:txBody>
      </p:sp>
      <p:sp>
        <p:nvSpPr>
          <p:cNvPr id="6" name="Text Placeholder 6">
            <a:extLst>
              <a:ext uri="{FF2B5EF4-FFF2-40B4-BE49-F238E27FC236}">
                <a16:creationId xmlns:a16="http://schemas.microsoft.com/office/drawing/2014/main" id="{67706E11-160A-E52A-B62F-A3CD5AD5C843}"/>
              </a:ext>
            </a:extLst>
          </p:cNvPr>
          <p:cNvSpPr>
            <a:spLocks noGrp="1"/>
          </p:cNvSpPr>
          <p:nvPr>
            <p:ph type="body" sz="quarter" idx="13" hasCustomPrompt="1"/>
          </p:nvPr>
        </p:nvSpPr>
        <p:spPr>
          <a:xfrm>
            <a:off x="3232150" y="4470400"/>
            <a:ext cx="2171700"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date</a:t>
            </a:r>
          </a:p>
        </p:txBody>
      </p:sp>
      <p:pic>
        <p:nvPicPr>
          <p:cNvPr id="35" name="Google Shape;35;p5" descr="A world top 100 University logo"/>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53925" y="4350400"/>
            <a:ext cx="1190500" cy="754850"/>
          </a:xfrm>
          <a:prstGeom prst="rect">
            <a:avLst/>
          </a:prstGeom>
          <a:noFill/>
          <a:ln>
            <a:noFill/>
          </a:ln>
        </p:spPr>
      </p:pic>
    </p:spTree>
    <p:extLst>
      <p:ext uri="{BB962C8B-B14F-4D97-AF65-F5344CB8AC3E}">
        <p14:creationId xmlns:p14="http://schemas.microsoft.com/office/powerpoint/2010/main" val="9546476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 Overview/Introduction slide" preserve="1" userDrawn="1">
  <p:cSld name="1_4. Overview/Introduction slide">
    <p:spTree>
      <p:nvGrpSpPr>
        <p:cNvPr id="1" name="Shape 37"/>
        <p:cNvGrpSpPr/>
        <p:nvPr/>
      </p:nvGrpSpPr>
      <p:grpSpPr>
        <a:xfrm>
          <a:off x="0" y="0"/>
          <a:ext cx="0" cy="0"/>
          <a:chOff x="0" y="0"/>
          <a:chExt cx="0" cy="0"/>
        </a:xfrm>
      </p:grpSpPr>
      <p:pic>
        <p:nvPicPr>
          <p:cNvPr id="39" name="Google Shape;39;p6">
            <a:extLst>
              <a:ext uri="{C183D7F6-B498-43B3-948B-1728B52AA6E4}">
                <adec:decorative xmlns:adec="http://schemas.microsoft.com/office/drawing/2017/decorative" val="1"/>
              </a:ext>
            </a:extLst>
          </p:cNvPr>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67136" y="61300"/>
            <a:ext cx="8926090" cy="5020901"/>
          </a:xfrm>
          <a:prstGeom prst="rect">
            <a:avLst/>
          </a:prstGeom>
          <a:noFill/>
          <a:ln>
            <a:noFill/>
          </a:ln>
        </p:spPr>
      </p:pic>
      <p:sp>
        <p:nvSpPr>
          <p:cNvPr id="2" name="Title 1">
            <a:extLst>
              <a:ext uri="{FF2B5EF4-FFF2-40B4-BE49-F238E27FC236}">
                <a16:creationId xmlns:a16="http://schemas.microsoft.com/office/drawing/2014/main" id="{20C2008B-E28E-A0A1-4F85-E72D2E7E1F91}"/>
              </a:ext>
            </a:extLst>
          </p:cNvPr>
          <p:cNvSpPr>
            <a:spLocks noGrp="1"/>
          </p:cNvSpPr>
          <p:nvPr>
            <p:ph type="title" hasCustomPrompt="1"/>
          </p:nvPr>
        </p:nvSpPr>
        <p:spPr>
          <a:xfrm>
            <a:off x="5638800" y="112600"/>
            <a:ext cx="3062287" cy="572700"/>
          </a:xfrm>
        </p:spPr>
        <p:txBody>
          <a:bodyPr>
            <a:noAutofit/>
          </a:bodyPr>
          <a:lstStyle>
            <a:lvl1pPr>
              <a:defRPr sz="3300" b="1" i="0">
                <a:solidFill>
                  <a:schemeClr val="tx2"/>
                </a:solidFill>
                <a:latin typeface="Source Sans Pro Black" panose="020B0503030403020204" pitchFamily="34" charset="0"/>
              </a:defRPr>
            </a:lvl1pPr>
          </a:lstStyle>
          <a:p>
            <a:r>
              <a:rPr lang="en-GB" dirty="0"/>
              <a:t>Add title</a:t>
            </a:r>
            <a:endParaRPr lang="en-US" dirty="0"/>
          </a:p>
        </p:txBody>
      </p:sp>
      <p:sp>
        <p:nvSpPr>
          <p:cNvPr id="5" name="Text Placeholder 4">
            <a:extLst>
              <a:ext uri="{FF2B5EF4-FFF2-40B4-BE49-F238E27FC236}">
                <a16:creationId xmlns:a16="http://schemas.microsoft.com/office/drawing/2014/main" id="{2DABD3D8-3E8F-5D97-92FF-460B44F1A22C}"/>
              </a:ext>
            </a:extLst>
          </p:cNvPr>
          <p:cNvSpPr>
            <a:spLocks noGrp="1"/>
          </p:cNvSpPr>
          <p:nvPr>
            <p:ph type="body" sz="quarter" idx="14" hasCustomPrompt="1"/>
          </p:nvPr>
        </p:nvSpPr>
        <p:spPr>
          <a:xfrm>
            <a:off x="5638800" y="736600"/>
            <a:ext cx="3062288" cy="3537001"/>
          </a:xfrm>
        </p:spPr>
        <p:txBody>
          <a:bodyPr>
            <a:normAutofit/>
          </a:bodyPr>
          <a:lstStyle>
            <a:lvl1pPr>
              <a:buSzPct val="80000"/>
              <a:defRPr sz="1800"/>
            </a:lvl1pPr>
            <a:lvl2pPr>
              <a:defRPr sz="1800"/>
            </a:lvl2pPr>
            <a:lvl3pPr>
              <a:defRPr sz="1800"/>
            </a:lvl3pPr>
            <a:lvl4pPr>
              <a:defRPr sz="1800"/>
            </a:lvl4pPr>
            <a:lvl5pPr>
              <a:defRPr sz="1800"/>
            </a:lvl5pPr>
          </a:lstStyle>
          <a:p>
            <a:pPr lvl="0"/>
            <a:r>
              <a:rPr lang="en-US" dirty="0"/>
              <a:t>Add text</a:t>
            </a:r>
            <a:endParaRPr lang="en-GB" dirty="0"/>
          </a:p>
        </p:txBody>
      </p:sp>
      <p:pic>
        <p:nvPicPr>
          <p:cNvPr id="41" name="Google Shape;41;p6" descr="The University of Sheffield logo"/>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330275" y="4445025"/>
            <a:ext cx="1367224" cy="431125"/>
          </a:xfrm>
          <a:prstGeom prst="rect">
            <a:avLst/>
          </a:prstGeom>
          <a:noFill/>
          <a:ln>
            <a:noFill/>
          </a:ln>
        </p:spPr>
      </p:pic>
      <p:sp>
        <p:nvSpPr>
          <p:cNvPr id="42" name="Google Shape;42;p6"/>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34768071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5. Section header (light)" preserve="1" userDrawn="1">
  <p:cSld name="1_5. Section header (light)">
    <p:bg>
      <p:bgPr>
        <a:solidFill>
          <a:srgbClr val="A1DED2"/>
        </a:solidFill>
        <a:effectLst/>
      </p:bgPr>
    </p:bg>
    <p:spTree>
      <p:nvGrpSpPr>
        <p:cNvPr id="1" name="Shape 43"/>
        <p:cNvGrpSpPr/>
        <p:nvPr/>
      </p:nvGrpSpPr>
      <p:grpSpPr>
        <a:xfrm>
          <a:off x="0" y="0"/>
          <a:ext cx="0" cy="0"/>
          <a:chOff x="0" y="0"/>
          <a:chExt cx="0" cy="0"/>
        </a:xfrm>
      </p:grpSpPr>
      <p:sp>
        <p:nvSpPr>
          <p:cNvPr id="45" name="Google Shape;45;p7">
            <a:extLst>
              <a:ext uri="{C183D7F6-B498-43B3-948B-1728B52AA6E4}">
                <adec:decorative xmlns:adec="http://schemas.microsoft.com/office/drawing/2017/decorative" val="1"/>
              </a:ext>
            </a:extLst>
          </p:cNvPr>
          <p:cNvSpPr txBox="1"/>
          <p:nvPr/>
        </p:nvSpPr>
        <p:spPr>
          <a:xfrm>
            <a:off x="128200" y="3981025"/>
            <a:ext cx="86868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46" name="Google Shape;46;p7">
            <a:extLst>
              <a:ext uri="{C183D7F6-B498-43B3-948B-1728B52AA6E4}">
                <adec:decorative xmlns:adec="http://schemas.microsoft.com/office/drawing/2017/decorative" val="1"/>
              </a:ext>
            </a:extLst>
          </p:cNvPr>
          <p:cNvSpPr/>
          <p:nvPr/>
        </p:nvSpPr>
        <p:spPr>
          <a:xfrm>
            <a:off x="4992450" y="119224"/>
            <a:ext cx="3735300" cy="47484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606DC372-114F-9F0D-C4D0-77B6F5B490D6}"/>
              </a:ext>
            </a:extLst>
          </p:cNvPr>
          <p:cNvSpPr>
            <a:spLocks noGrp="1"/>
          </p:cNvSpPr>
          <p:nvPr>
            <p:ph type="title" hasCustomPrompt="1"/>
          </p:nvPr>
        </p:nvSpPr>
        <p:spPr>
          <a:xfrm>
            <a:off x="128200" y="424575"/>
            <a:ext cx="4808250" cy="3251099"/>
          </a:xfrm>
        </p:spPr>
        <p:txBody>
          <a:bodyPr>
            <a:noAutofit/>
          </a:bodyPr>
          <a:lstStyle>
            <a:lvl1pPr>
              <a:defRPr sz="6500" b="1" i="0">
                <a:solidFill>
                  <a:schemeClr val="tx2"/>
                </a:solidFill>
                <a:latin typeface="Source Sans Pro Black" panose="020B0503030403020204" pitchFamily="34" charset="0"/>
              </a:defRPr>
            </a:lvl1pPr>
          </a:lstStyle>
          <a:p>
            <a:r>
              <a:rPr lang="en-GB" dirty="0"/>
              <a:t>Add title here</a:t>
            </a:r>
            <a:endParaRPr lang="en-US" dirty="0"/>
          </a:p>
        </p:txBody>
      </p:sp>
      <p:sp>
        <p:nvSpPr>
          <p:cNvPr id="47" name="Google Shape;47;p7"/>
          <p:cNvSpPr>
            <a:spLocks noGrp="1"/>
          </p:cNvSpPr>
          <p:nvPr>
            <p:ph type="pic" idx="2" hasCustomPrompt="1"/>
          </p:nvPr>
        </p:nvSpPr>
        <p:spPr>
          <a:xfrm>
            <a:off x="5139075" y="265900"/>
            <a:ext cx="3735300" cy="4748400"/>
          </a:xfrm>
          <a:prstGeom prst="rect">
            <a:avLst/>
          </a:prstGeom>
          <a:noFill/>
          <a:ln>
            <a:noFill/>
          </a:ln>
        </p:spPr>
        <p:txBody>
          <a:bodyPr/>
          <a:lstStyle/>
          <a:p>
            <a:r>
              <a:rPr lang="en-US" dirty="0"/>
              <a:t>Add picture</a:t>
            </a:r>
          </a:p>
        </p:txBody>
      </p:sp>
      <p:pic>
        <p:nvPicPr>
          <p:cNvPr id="48" name="Google Shape;48;p7"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289950" y="4124414"/>
            <a:ext cx="1382351" cy="436525"/>
          </a:xfrm>
          <a:prstGeom prst="rect">
            <a:avLst/>
          </a:prstGeom>
          <a:noFill/>
          <a:ln>
            <a:noFill/>
          </a:ln>
        </p:spPr>
      </p:pic>
      <p:sp>
        <p:nvSpPr>
          <p:cNvPr id="49" name="Google Shape;49;p7"/>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427484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8. Section header horizontal (light)" preserve="1" userDrawn="1">
  <p:cSld name="1_8. Section header horizontal (light)">
    <p:bg>
      <p:bgPr>
        <a:solidFill>
          <a:srgbClr val="A1DED2"/>
        </a:solidFill>
        <a:effectLst/>
      </p:bgPr>
    </p:bg>
    <p:spTree>
      <p:nvGrpSpPr>
        <p:cNvPr id="1" name="Shape 23"/>
        <p:cNvGrpSpPr/>
        <p:nvPr/>
      </p:nvGrpSpPr>
      <p:grpSpPr>
        <a:xfrm>
          <a:off x="0" y="0"/>
          <a:ext cx="0" cy="0"/>
          <a:chOff x="0" y="0"/>
          <a:chExt cx="0" cy="0"/>
        </a:xfrm>
      </p:grpSpPr>
      <p:sp>
        <p:nvSpPr>
          <p:cNvPr id="25" name="Google Shape;25;p4">
            <a:extLst>
              <a:ext uri="{C183D7F6-B498-43B3-948B-1728B52AA6E4}">
                <adec:decorative xmlns:adec="http://schemas.microsoft.com/office/drawing/2017/decorative" val="1"/>
              </a:ext>
            </a:extLst>
          </p:cNvPr>
          <p:cNvSpPr/>
          <p:nvPr/>
        </p:nvSpPr>
        <p:spPr>
          <a:xfrm>
            <a:off x="3667211" y="761207"/>
            <a:ext cx="5105100" cy="34239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C76DD05E-1C7C-8965-2607-C3F34298581A}"/>
              </a:ext>
            </a:extLst>
          </p:cNvPr>
          <p:cNvSpPr>
            <a:spLocks noGrp="1"/>
          </p:cNvSpPr>
          <p:nvPr>
            <p:ph type="title" hasCustomPrompt="1"/>
          </p:nvPr>
        </p:nvSpPr>
        <p:spPr>
          <a:xfrm>
            <a:off x="82100" y="942300"/>
            <a:ext cx="3529400" cy="3251099"/>
          </a:xfrm>
        </p:spPr>
        <p:txBody>
          <a:bodyPr>
            <a:noAutofit/>
          </a:bodyPr>
          <a:lstStyle>
            <a:lvl1pPr>
              <a:defRPr sz="6500" b="1" i="0">
                <a:solidFill>
                  <a:schemeClr val="tx2"/>
                </a:solidFill>
                <a:latin typeface="Source Sans Pro Black" panose="020B0503030403020204" pitchFamily="34" charset="0"/>
              </a:defRPr>
            </a:lvl1pPr>
          </a:lstStyle>
          <a:p>
            <a:r>
              <a:rPr lang="en-GB" dirty="0"/>
              <a:t>Add title here</a:t>
            </a:r>
            <a:endParaRPr lang="en-US" dirty="0"/>
          </a:p>
        </p:txBody>
      </p:sp>
      <p:sp>
        <p:nvSpPr>
          <p:cNvPr id="26" name="Google Shape;26;p4"/>
          <p:cNvSpPr>
            <a:spLocks noGrp="1"/>
          </p:cNvSpPr>
          <p:nvPr>
            <p:ph type="pic" idx="2" hasCustomPrompt="1"/>
          </p:nvPr>
        </p:nvSpPr>
        <p:spPr>
          <a:xfrm>
            <a:off x="3825863" y="942300"/>
            <a:ext cx="5105100" cy="3423900"/>
          </a:xfrm>
          <a:prstGeom prst="rect">
            <a:avLst/>
          </a:prstGeom>
          <a:noFill/>
          <a:ln>
            <a:noFill/>
          </a:ln>
        </p:spPr>
        <p:txBody>
          <a:bodyPr/>
          <a:lstStyle/>
          <a:p>
            <a:r>
              <a:rPr lang="en-US" dirty="0"/>
              <a:t>Add picture</a:t>
            </a:r>
          </a:p>
        </p:txBody>
      </p:sp>
      <p:sp>
        <p:nvSpPr>
          <p:cNvPr id="27" name="Google Shape;27;p4">
            <a:extLst>
              <a:ext uri="{C183D7F6-B498-43B3-948B-1728B52AA6E4}">
                <adec:decorative xmlns:adec="http://schemas.microsoft.com/office/drawing/2017/decorative" val="1"/>
              </a:ext>
            </a:extLst>
          </p:cNvPr>
          <p:cNvSpPr txBox="1"/>
          <p:nvPr/>
        </p:nvSpPr>
        <p:spPr>
          <a:xfrm>
            <a:off x="0" y="142800"/>
            <a:ext cx="18468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pic>
        <p:nvPicPr>
          <p:cNvPr id="28" name="Google Shape;28;p4"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61750" y="286189"/>
            <a:ext cx="1382351" cy="436525"/>
          </a:xfrm>
          <a:prstGeom prst="rect">
            <a:avLst/>
          </a:prstGeom>
          <a:noFill/>
          <a:ln>
            <a:noFill/>
          </a:ln>
        </p:spPr>
      </p:pic>
      <p:sp>
        <p:nvSpPr>
          <p:cNvPr id="29" name="Google Shape;29;p4"/>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477510441"/>
      </p:ext>
    </p:extLst>
  </p:cSld>
  <p:clrMapOvr>
    <a:masterClrMapping/>
  </p:clrMapOvr>
  <p:extLst>
    <p:ext uri="{DCECCB84-F9BA-43D5-87BE-67443E8EF086}">
      <p15:sldGuideLst xmlns:p15="http://schemas.microsoft.com/office/powerpoint/2012/main">
        <p15:guide id="1" pos="81">
          <p15:clr>
            <a:srgbClr val="FA7B17"/>
          </p15:clr>
        </p15:guide>
        <p15:guide id="2" orient="horz" pos="1744">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6. Section header (dark)" preserve="1" userDrawn="1">
  <p:cSld name="1_6. Section header (dark)">
    <p:bg>
      <p:bgPr>
        <a:solidFill>
          <a:schemeClr val="lt2"/>
        </a:solidFill>
        <a:effectLst/>
      </p:bgPr>
    </p:bg>
    <p:spTree>
      <p:nvGrpSpPr>
        <p:cNvPr id="1" name="Shape 97"/>
        <p:cNvGrpSpPr/>
        <p:nvPr/>
      </p:nvGrpSpPr>
      <p:grpSpPr>
        <a:xfrm>
          <a:off x="0" y="0"/>
          <a:ext cx="0" cy="0"/>
          <a:chOff x="0" y="0"/>
          <a:chExt cx="0" cy="0"/>
        </a:xfrm>
      </p:grpSpPr>
      <p:sp>
        <p:nvSpPr>
          <p:cNvPr id="99" name="Google Shape;99;p13">
            <a:extLst>
              <a:ext uri="{C183D7F6-B498-43B3-948B-1728B52AA6E4}">
                <adec:decorative xmlns:adec="http://schemas.microsoft.com/office/drawing/2017/decorative" val="1"/>
              </a:ext>
            </a:extLst>
          </p:cNvPr>
          <p:cNvSpPr txBox="1"/>
          <p:nvPr/>
        </p:nvSpPr>
        <p:spPr>
          <a:xfrm>
            <a:off x="128200" y="3981025"/>
            <a:ext cx="8686800" cy="723300"/>
          </a:xfrm>
          <a:prstGeom prst="rect">
            <a:avLst/>
          </a:prstGeom>
          <a:solidFill>
            <a:srgbClr val="A1DED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100" name="Google Shape;100;p13">
            <a:extLst>
              <a:ext uri="{C183D7F6-B498-43B3-948B-1728B52AA6E4}">
                <adec:decorative xmlns:adec="http://schemas.microsoft.com/office/drawing/2017/decorative" val="1"/>
              </a:ext>
            </a:extLst>
          </p:cNvPr>
          <p:cNvSpPr/>
          <p:nvPr/>
        </p:nvSpPr>
        <p:spPr>
          <a:xfrm>
            <a:off x="4992450" y="119224"/>
            <a:ext cx="3735300" cy="47484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itle 2">
            <a:extLst>
              <a:ext uri="{FF2B5EF4-FFF2-40B4-BE49-F238E27FC236}">
                <a16:creationId xmlns:a16="http://schemas.microsoft.com/office/drawing/2014/main" id="{45B5458A-83EB-BC2E-44BB-3E657BA3384B}"/>
              </a:ext>
            </a:extLst>
          </p:cNvPr>
          <p:cNvSpPr>
            <a:spLocks noGrp="1"/>
          </p:cNvSpPr>
          <p:nvPr>
            <p:ph type="title" hasCustomPrompt="1"/>
          </p:nvPr>
        </p:nvSpPr>
        <p:spPr>
          <a:xfrm>
            <a:off x="128200" y="424575"/>
            <a:ext cx="4808250" cy="3251099"/>
          </a:xfrm>
        </p:spPr>
        <p:txBody>
          <a:bodyPr>
            <a:noAutofit/>
          </a:bodyPr>
          <a:lstStyle>
            <a:lvl1pPr>
              <a:defRPr sz="6500" b="1" i="0">
                <a:solidFill>
                  <a:srgbClr val="E1F4F8"/>
                </a:solidFill>
                <a:latin typeface="Source Sans Pro Black" panose="020B0503030403020204" pitchFamily="34" charset="0"/>
              </a:defRPr>
            </a:lvl1pPr>
          </a:lstStyle>
          <a:p>
            <a:r>
              <a:rPr lang="en-GB" dirty="0"/>
              <a:t>Add title here</a:t>
            </a:r>
            <a:endParaRPr lang="en-US" dirty="0"/>
          </a:p>
        </p:txBody>
      </p:sp>
      <p:sp>
        <p:nvSpPr>
          <p:cNvPr id="101" name="Google Shape;101;p13"/>
          <p:cNvSpPr>
            <a:spLocks noGrp="1"/>
          </p:cNvSpPr>
          <p:nvPr>
            <p:ph type="pic" idx="2" hasCustomPrompt="1"/>
          </p:nvPr>
        </p:nvSpPr>
        <p:spPr>
          <a:xfrm>
            <a:off x="5139075" y="265900"/>
            <a:ext cx="3735300" cy="4748400"/>
          </a:xfrm>
          <a:prstGeom prst="rect">
            <a:avLst/>
          </a:prstGeom>
          <a:noFill/>
          <a:ln>
            <a:noFill/>
          </a:ln>
        </p:spPr>
        <p:txBody>
          <a:bodyPr/>
          <a:lstStyle/>
          <a:p>
            <a:r>
              <a:rPr lang="en-US" dirty="0"/>
              <a:t>Add picture</a:t>
            </a:r>
          </a:p>
        </p:txBody>
      </p:sp>
      <p:pic>
        <p:nvPicPr>
          <p:cNvPr id="102" name="Google Shape;102;p13"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291600" y="4125600"/>
            <a:ext cx="1441110" cy="435600"/>
          </a:xfrm>
          <a:prstGeom prst="rect">
            <a:avLst/>
          </a:prstGeom>
          <a:noFill/>
          <a:ln>
            <a:noFill/>
          </a:ln>
        </p:spPr>
      </p:pic>
      <p:sp>
        <p:nvSpPr>
          <p:cNvPr id="103" name="Google Shape;103;p13"/>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9891018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7. Section header horizontal (dark)" preserve="1" userDrawn="1">
  <p:cSld name="1_7. Section header horizontal (dark)">
    <p:bg>
      <p:bgPr>
        <a:solidFill>
          <a:schemeClr val="lt2"/>
        </a:solidFill>
        <a:effectLst/>
      </p:bgPr>
    </p:bg>
    <p:spTree>
      <p:nvGrpSpPr>
        <p:cNvPr id="1" name="Shape 111"/>
        <p:cNvGrpSpPr/>
        <p:nvPr/>
      </p:nvGrpSpPr>
      <p:grpSpPr>
        <a:xfrm>
          <a:off x="0" y="0"/>
          <a:ext cx="0" cy="0"/>
          <a:chOff x="0" y="0"/>
          <a:chExt cx="0" cy="0"/>
        </a:xfrm>
      </p:grpSpPr>
      <p:sp>
        <p:nvSpPr>
          <p:cNvPr id="113" name="Google Shape;113;p15">
            <a:extLst>
              <a:ext uri="{C183D7F6-B498-43B3-948B-1728B52AA6E4}">
                <adec:decorative xmlns:adec="http://schemas.microsoft.com/office/drawing/2017/decorative" val="1"/>
              </a:ext>
            </a:extLst>
          </p:cNvPr>
          <p:cNvSpPr txBox="1"/>
          <p:nvPr/>
        </p:nvSpPr>
        <p:spPr>
          <a:xfrm>
            <a:off x="0" y="144000"/>
            <a:ext cx="1845300" cy="723600"/>
          </a:xfrm>
          <a:prstGeom prst="rect">
            <a:avLst/>
          </a:prstGeom>
          <a:solidFill>
            <a:srgbClr val="A1DED2"/>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pic>
        <p:nvPicPr>
          <p:cNvPr id="114" name="Google Shape;114;p15"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63400" y="288575"/>
            <a:ext cx="1441110" cy="435600"/>
          </a:xfrm>
          <a:prstGeom prst="rect">
            <a:avLst/>
          </a:prstGeom>
          <a:noFill/>
          <a:ln>
            <a:noFill/>
          </a:ln>
        </p:spPr>
      </p:pic>
      <p:sp>
        <p:nvSpPr>
          <p:cNvPr id="3" name="Title 2">
            <a:extLst>
              <a:ext uri="{FF2B5EF4-FFF2-40B4-BE49-F238E27FC236}">
                <a16:creationId xmlns:a16="http://schemas.microsoft.com/office/drawing/2014/main" id="{316B56F3-93F3-CC35-E0B8-D2C9B5FE5CD6}"/>
              </a:ext>
            </a:extLst>
          </p:cNvPr>
          <p:cNvSpPr>
            <a:spLocks noGrp="1"/>
          </p:cNvSpPr>
          <p:nvPr>
            <p:ph type="title" hasCustomPrompt="1"/>
          </p:nvPr>
        </p:nvSpPr>
        <p:spPr>
          <a:xfrm>
            <a:off x="98463" y="1012175"/>
            <a:ext cx="3492230" cy="3354025"/>
          </a:xfrm>
        </p:spPr>
        <p:txBody>
          <a:bodyPr>
            <a:noAutofit/>
          </a:bodyPr>
          <a:lstStyle>
            <a:lvl1pPr>
              <a:defRPr sz="6500" b="1" i="0">
                <a:solidFill>
                  <a:srgbClr val="E1F4F8"/>
                </a:solidFill>
                <a:latin typeface="Source Sans Pro Black" panose="020B0503030403020204" pitchFamily="34" charset="0"/>
              </a:defRPr>
            </a:lvl1pPr>
          </a:lstStyle>
          <a:p>
            <a:r>
              <a:rPr lang="en-GB" dirty="0"/>
              <a:t>Add title here</a:t>
            </a:r>
            <a:endParaRPr lang="en-US" dirty="0"/>
          </a:p>
        </p:txBody>
      </p:sp>
      <p:sp>
        <p:nvSpPr>
          <p:cNvPr id="115" name="Google Shape;115;p15">
            <a:extLst>
              <a:ext uri="{C183D7F6-B498-43B3-948B-1728B52AA6E4}">
                <adec:decorative xmlns:adec="http://schemas.microsoft.com/office/drawing/2017/decorative" val="1"/>
              </a:ext>
            </a:extLst>
          </p:cNvPr>
          <p:cNvSpPr/>
          <p:nvPr/>
        </p:nvSpPr>
        <p:spPr>
          <a:xfrm>
            <a:off x="3667211" y="761207"/>
            <a:ext cx="5105100" cy="34239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a:spLocks noGrp="1"/>
          </p:cNvSpPr>
          <p:nvPr>
            <p:ph type="pic" idx="2" hasCustomPrompt="1"/>
          </p:nvPr>
        </p:nvSpPr>
        <p:spPr>
          <a:xfrm>
            <a:off x="3832213" y="942300"/>
            <a:ext cx="5105100" cy="3423900"/>
          </a:xfrm>
          <a:prstGeom prst="rect">
            <a:avLst/>
          </a:prstGeom>
          <a:noFill/>
          <a:ln>
            <a:noFill/>
          </a:ln>
        </p:spPr>
        <p:txBody>
          <a:bodyPr/>
          <a:lstStyle/>
          <a:p>
            <a:r>
              <a:rPr lang="en-US" dirty="0"/>
              <a:t>Add picture</a:t>
            </a:r>
          </a:p>
        </p:txBody>
      </p:sp>
      <p:sp>
        <p:nvSpPr>
          <p:cNvPr id="117" name="Google Shape;117;p15"/>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10453875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9. Meet the team" preserve="1" userDrawn="1">
  <p:cSld name="1_9. Meet the team">
    <p:spTree>
      <p:nvGrpSpPr>
        <p:cNvPr id="1" name="Shape 151"/>
        <p:cNvGrpSpPr/>
        <p:nvPr/>
      </p:nvGrpSpPr>
      <p:grpSpPr>
        <a:xfrm>
          <a:off x="0" y="0"/>
          <a:ext cx="0" cy="0"/>
          <a:chOff x="0" y="0"/>
          <a:chExt cx="0" cy="0"/>
        </a:xfrm>
      </p:grpSpPr>
      <p:sp>
        <p:nvSpPr>
          <p:cNvPr id="152" name="Google Shape;152;p22">
            <a:extLst>
              <a:ext uri="{C183D7F6-B498-43B3-948B-1728B52AA6E4}">
                <adec:decorative xmlns:adec="http://schemas.microsoft.com/office/drawing/2017/decorative" val="1"/>
              </a:ext>
            </a:extLst>
          </p:cNvPr>
          <p:cNvSpPr txBox="1"/>
          <p:nvPr/>
        </p:nvSpPr>
        <p:spPr>
          <a:xfrm>
            <a:off x="-1845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156" name="Google Shape;156;p22"/>
          <p:cNvSpPr txBox="1">
            <a:spLocks noGrp="1"/>
          </p:cNvSpPr>
          <p:nvPr>
            <p:ph type="title"/>
          </p:nvPr>
        </p:nvSpPr>
        <p:spPr>
          <a:xfrm>
            <a:off x="128200" y="0"/>
            <a:ext cx="8196300" cy="723300"/>
          </a:xfrm>
          <a:prstGeom prst="rect">
            <a:avLst/>
          </a:prstGeom>
        </p:spPr>
        <p:txBody>
          <a:bodyPr spcFirstLastPara="1" wrap="square" lIns="91425" tIns="91425" rIns="91425" bIns="91425" anchor="ctr" anchorCtr="0">
            <a:normAutofit/>
          </a:bodyPr>
          <a:lstStyle>
            <a:lvl1pPr lvl="0" rtl="0">
              <a:spcBef>
                <a:spcPts val="0"/>
              </a:spcBef>
              <a:spcAft>
                <a:spcPts val="0"/>
              </a:spcAft>
              <a:buSzPts val="3500"/>
              <a:buNone/>
              <a:defRPr sz="3500" b="1" i="0">
                <a:latin typeface="Source Sans Pro Black" panose="020B0503030403020204" pitchFamily="34" charset="0"/>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dirty="0"/>
              <a:t>Click to edit Master title style</a:t>
            </a:r>
            <a:endParaRPr dirty="0"/>
          </a:p>
        </p:txBody>
      </p:sp>
      <p:sp>
        <p:nvSpPr>
          <p:cNvPr id="153" name="Google Shape;153;p22">
            <a:extLst>
              <a:ext uri="{C183D7F6-B498-43B3-948B-1728B52AA6E4}">
                <adec:decorative xmlns:adec="http://schemas.microsoft.com/office/drawing/2017/decorative" val="1"/>
              </a:ext>
            </a:extLst>
          </p:cNvPr>
          <p:cNvSpPr/>
          <p:nvPr/>
        </p:nvSpPr>
        <p:spPr>
          <a:xfrm>
            <a:off x="1047600" y="2072238"/>
            <a:ext cx="7048800" cy="541800"/>
          </a:xfrm>
          <a:prstGeom prst="rect">
            <a:avLst/>
          </a:prstGeom>
          <a:solidFill>
            <a:srgbClr val="A1D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4" name="Google Shape;154;p22">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sp>
        <p:nvSpPr>
          <p:cNvPr id="157" name="Google Shape;157;p22"/>
          <p:cNvSpPr>
            <a:spLocks noGrp="1"/>
          </p:cNvSpPr>
          <p:nvPr>
            <p:ph type="pic" idx="2"/>
          </p:nvPr>
        </p:nvSpPr>
        <p:spPr>
          <a:xfrm>
            <a:off x="1247700" y="1381050"/>
            <a:ext cx="1924200" cy="1924200"/>
          </a:xfrm>
          <a:prstGeom prst="ellipse">
            <a:avLst/>
          </a:prstGeom>
          <a:noFill/>
          <a:ln>
            <a:noFill/>
          </a:ln>
        </p:spPr>
      </p:sp>
      <p:sp>
        <p:nvSpPr>
          <p:cNvPr id="3" name="Text Placeholder 2">
            <a:extLst>
              <a:ext uri="{FF2B5EF4-FFF2-40B4-BE49-F238E27FC236}">
                <a16:creationId xmlns:a16="http://schemas.microsoft.com/office/drawing/2014/main" id="{FD3873FF-E047-E11C-6765-FBBC8EE4F68B}"/>
              </a:ext>
            </a:extLst>
          </p:cNvPr>
          <p:cNvSpPr>
            <a:spLocks noGrp="1"/>
          </p:cNvSpPr>
          <p:nvPr>
            <p:ph type="body" sz="quarter" idx="13" hasCustomPrompt="1"/>
          </p:nvPr>
        </p:nvSpPr>
        <p:spPr>
          <a:xfrm>
            <a:off x="1054100" y="3453731"/>
            <a:ext cx="2314575" cy="541800"/>
          </a:xfrm>
        </p:spPr>
        <p:txBody>
          <a:bodyPr/>
          <a:lstStyle>
            <a:lvl1pPr marL="76200" indent="0" algn="ctr">
              <a:buNone/>
              <a:defRPr sz="2000" b="1" i="0">
                <a:latin typeface="Source Sans Pro SemiBold" panose="020B0503030403020204" pitchFamily="34" charset="0"/>
              </a:defRPr>
            </a:lvl1pPr>
          </a:lstStyle>
          <a:p>
            <a:pPr lvl="0"/>
            <a:r>
              <a:rPr lang="en-GB" dirty="0"/>
              <a:t>Add Name</a:t>
            </a:r>
          </a:p>
        </p:txBody>
      </p:sp>
      <p:sp>
        <p:nvSpPr>
          <p:cNvPr id="9" name="Text Placeholder 2">
            <a:extLst>
              <a:ext uri="{FF2B5EF4-FFF2-40B4-BE49-F238E27FC236}">
                <a16:creationId xmlns:a16="http://schemas.microsoft.com/office/drawing/2014/main" id="{0D644DF0-C66F-6D20-35C4-51DD98160F02}"/>
              </a:ext>
            </a:extLst>
          </p:cNvPr>
          <p:cNvSpPr>
            <a:spLocks noGrp="1"/>
          </p:cNvSpPr>
          <p:nvPr>
            <p:ph type="body" sz="quarter" idx="16" hasCustomPrompt="1"/>
          </p:nvPr>
        </p:nvSpPr>
        <p:spPr>
          <a:xfrm>
            <a:off x="1054100" y="4062487"/>
            <a:ext cx="2314575" cy="407075"/>
          </a:xfrm>
        </p:spPr>
        <p:txBody>
          <a:bodyPr>
            <a:noAutofit/>
          </a:bodyPr>
          <a:lstStyle>
            <a:lvl1pPr marL="76200" indent="0" algn="ctr">
              <a:buNone/>
              <a:defRPr sz="2000">
                <a:latin typeface="Source Sans Pro" panose="020B0503030403020204" pitchFamily="34" charset="0"/>
              </a:defRPr>
            </a:lvl1pPr>
          </a:lstStyle>
          <a:p>
            <a:pPr lvl="0"/>
            <a:r>
              <a:rPr lang="en-GB" dirty="0"/>
              <a:t>Add role</a:t>
            </a:r>
          </a:p>
        </p:txBody>
      </p:sp>
      <p:sp>
        <p:nvSpPr>
          <p:cNvPr id="160" name="Google Shape;160;p22"/>
          <p:cNvSpPr>
            <a:spLocks noGrp="1"/>
          </p:cNvSpPr>
          <p:nvPr>
            <p:ph type="pic" idx="4"/>
          </p:nvPr>
        </p:nvSpPr>
        <p:spPr>
          <a:xfrm>
            <a:off x="3609900" y="1381050"/>
            <a:ext cx="1924200" cy="1924200"/>
          </a:xfrm>
          <a:prstGeom prst="ellipse">
            <a:avLst/>
          </a:prstGeom>
          <a:noFill/>
          <a:ln>
            <a:noFill/>
          </a:ln>
        </p:spPr>
      </p:sp>
      <p:sp>
        <p:nvSpPr>
          <p:cNvPr id="4" name="Text Placeholder 2">
            <a:extLst>
              <a:ext uri="{FF2B5EF4-FFF2-40B4-BE49-F238E27FC236}">
                <a16:creationId xmlns:a16="http://schemas.microsoft.com/office/drawing/2014/main" id="{D35EEC6B-E86D-71A7-BCDD-A8667B4BF086}"/>
              </a:ext>
            </a:extLst>
          </p:cNvPr>
          <p:cNvSpPr>
            <a:spLocks noGrp="1"/>
          </p:cNvSpPr>
          <p:nvPr>
            <p:ph type="body" sz="quarter" idx="14" hasCustomPrompt="1"/>
          </p:nvPr>
        </p:nvSpPr>
        <p:spPr>
          <a:xfrm>
            <a:off x="3416300" y="3453732"/>
            <a:ext cx="2314575" cy="541800"/>
          </a:xfrm>
        </p:spPr>
        <p:txBody>
          <a:bodyPr>
            <a:noAutofit/>
          </a:bodyPr>
          <a:lstStyle>
            <a:lvl1pPr marL="76200" indent="0" algn="ctr">
              <a:buNone/>
              <a:defRPr sz="2000" b="1" i="0">
                <a:latin typeface="Source Sans Pro SemiBold" panose="020B0503030403020204" pitchFamily="34" charset="0"/>
              </a:defRPr>
            </a:lvl1pPr>
          </a:lstStyle>
          <a:p>
            <a:pPr lvl="0"/>
            <a:r>
              <a:rPr lang="en-GB" dirty="0"/>
              <a:t>Add Name</a:t>
            </a:r>
          </a:p>
        </p:txBody>
      </p:sp>
      <p:sp>
        <p:nvSpPr>
          <p:cNvPr id="10" name="Text Placeholder 2">
            <a:extLst>
              <a:ext uri="{FF2B5EF4-FFF2-40B4-BE49-F238E27FC236}">
                <a16:creationId xmlns:a16="http://schemas.microsoft.com/office/drawing/2014/main" id="{EE92A95C-BFD0-5975-C6FB-C3C038E82B96}"/>
              </a:ext>
            </a:extLst>
          </p:cNvPr>
          <p:cNvSpPr>
            <a:spLocks noGrp="1"/>
          </p:cNvSpPr>
          <p:nvPr>
            <p:ph type="body" sz="quarter" idx="17" hasCustomPrompt="1"/>
          </p:nvPr>
        </p:nvSpPr>
        <p:spPr>
          <a:xfrm>
            <a:off x="3416300" y="4062488"/>
            <a:ext cx="2314575" cy="407074"/>
          </a:xfrm>
        </p:spPr>
        <p:txBody>
          <a:bodyPr>
            <a:noAutofit/>
          </a:bodyPr>
          <a:lstStyle>
            <a:lvl1pPr marL="76200" indent="0" algn="ctr">
              <a:buNone/>
              <a:defRPr sz="2000">
                <a:latin typeface="Source Sans Pro" panose="020B0503030403020204" pitchFamily="34" charset="0"/>
              </a:defRPr>
            </a:lvl1pPr>
          </a:lstStyle>
          <a:p>
            <a:pPr lvl="0"/>
            <a:r>
              <a:rPr lang="en-GB" dirty="0"/>
              <a:t>Add role</a:t>
            </a:r>
          </a:p>
        </p:txBody>
      </p:sp>
      <p:sp>
        <p:nvSpPr>
          <p:cNvPr id="163" name="Google Shape;163;p22"/>
          <p:cNvSpPr>
            <a:spLocks noGrp="1"/>
          </p:cNvSpPr>
          <p:nvPr>
            <p:ph type="pic" idx="7"/>
          </p:nvPr>
        </p:nvSpPr>
        <p:spPr>
          <a:xfrm>
            <a:off x="5972100" y="1381050"/>
            <a:ext cx="1924200" cy="1924200"/>
          </a:xfrm>
          <a:prstGeom prst="ellipse">
            <a:avLst/>
          </a:prstGeom>
          <a:noFill/>
          <a:ln>
            <a:noFill/>
          </a:ln>
        </p:spPr>
      </p:sp>
      <p:sp>
        <p:nvSpPr>
          <p:cNvPr id="5" name="Text Placeholder 2">
            <a:extLst>
              <a:ext uri="{FF2B5EF4-FFF2-40B4-BE49-F238E27FC236}">
                <a16:creationId xmlns:a16="http://schemas.microsoft.com/office/drawing/2014/main" id="{6F279A5A-7C6F-0783-7967-03C33B784E26}"/>
              </a:ext>
            </a:extLst>
          </p:cNvPr>
          <p:cNvSpPr>
            <a:spLocks noGrp="1"/>
          </p:cNvSpPr>
          <p:nvPr>
            <p:ph type="body" sz="quarter" idx="15" hasCustomPrompt="1"/>
          </p:nvPr>
        </p:nvSpPr>
        <p:spPr>
          <a:xfrm>
            <a:off x="5784850" y="3453731"/>
            <a:ext cx="2314575" cy="541800"/>
          </a:xfrm>
        </p:spPr>
        <p:txBody>
          <a:bodyPr>
            <a:noAutofit/>
          </a:bodyPr>
          <a:lstStyle>
            <a:lvl1pPr marL="76200" indent="0" algn="ctr">
              <a:buNone/>
              <a:defRPr sz="2000" b="1" i="0">
                <a:latin typeface="Source Sans Pro SemiBold" panose="020B0503030403020204" pitchFamily="34" charset="0"/>
              </a:defRPr>
            </a:lvl1pPr>
          </a:lstStyle>
          <a:p>
            <a:pPr lvl="0"/>
            <a:r>
              <a:rPr lang="en-GB" dirty="0"/>
              <a:t>Add Name</a:t>
            </a:r>
          </a:p>
        </p:txBody>
      </p:sp>
      <p:sp>
        <p:nvSpPr>
          <p:cNvPr id="11" name="Text Placeholder 2">
            <a:extLst>
              <a:ext uri="{FF2B5EF4-FFF2-40B4-BE49-F238E27FC236}">
                <a16:creationId xmlns:a16="http://schemas.microsoft.com/office/drawing/2014/main" id="{C3A21074-44E0-AAE5-1E6A-1963BD30D17E}"/>
              </a:ext>
            </a:extLst>
          </p:cNvPr>
          <p:cNvSpPr>
            <a:spLocks noGrp="1"/>
          </p:cNvSpPr>
          <p:nvPr>
            <p:ph type="body" sz="quarter" idx="18" hasCustomPrompt="1"/>
          </p:nvPr>
        </p:nvSpPr>
        <p:spPr>
          <a:xfrm>
            <a:off x="5784850" y="4062486"/>
            <a:ext cx="2314575" cy="407075"/>
          </a:xfrm>
        </p:spPr>
        <p:txBody>
          <a:bodyPr>
            <a:noAutofit/>
          </a:bodyPr>
          <a:lstStyle>
            <a:lvl1pPr marL="76200" indent="0" algn="ctr">
              <a:buNone/>
              <a:defRPr sz="2000">
                <a:latin typeface="Source Sans Pro" panose="020B0503030403020204" pitchFamily="34" charset="0"/>
              </a:defRPr>
            </a:lvl1pPr>
          </a:lstStyle>
          <a:p>
            <a:pPr lvl="0"/>
            <a:r>
              <a:rPr lang="en-GB" dirty="0"/>
              <a:t>Add role</a:t>
            </a:r>
          </a:p>
        </p:txBody>
      </p:sp>
      <p:sp>
        <p:nvSpPr>
          <p:cNvPr id="166" name="Google Shape;166;p22"/>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pic>
        <p:nvPicPr>
          <p:cNvPr id="155" name="Google Shape;155;p22"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Tree>
    <p:extLst>
      <p:ext uri="{BB962C8B-B14F-4D97-AF65-F5344CB8AC3E}">
        <p14:creationId xmlns:p14="http://schemas.microsoft.com/office/powerpoint/2010/main" val="11295047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AFDFE"/>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Source Sans Pro"/>
              <a:buNone/>
              <a:defRPr sz="2800">
                <a:solidFill>
                  <a:schemeClr val="dk1"/>
                </a:solidFill>
                <a:latin typeface="Source Sans Pro"/>
                <a:ea typeface="Source Sans Pro"/>
                <a:cs typeface="Source Sans Pro"/>
                <a:sym typeface="Source Sans Pr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1pPr>
            <a:lvl2pPr marL="914400" lvl="1"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2pPr>
            <a:lvl3pPr marL="1371600" lvl="2"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3pPr>
            <a:lvl4pPr marL="1828800" lvl="3"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4pPr>
            <a:lvl5pPr marL="2286000" lvl="4"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5pPr>
            <a:lvl6pPr marL="2743200" lvl="5"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6pPr>
            <a:lvl7pPr marL="3200400" lvl="6"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7pPr>
            <a:lvl8pPr marL="3657600" lvl="7"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8pPr>
            <a:lvl9pPr marL="4114800" lvl="8"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 id="2147483687" r:id="rId16"/>
    <p:sldLayoutId id="2147483688" r:id="rId17"/>
    <p:sldLayoutId id="2147483689" r:id="rId18"/>
    <p:sldLayoutId id="2147483690" r:id="rId19"/>
    <p:sldLayoutId id="2147483691" r:id="rId20"/>
    <p:sldLayoutId id="2147483692" r:id="rId21"/>
    <p:sldLayoutId id="2147483693" r:id="rId22"/>
    <p:sldLayoutId id="2147483694" r:id="rId23"/>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30.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1.xml"/><Relationship Id="rId1" Type="http://schemas.openxmlformats.org/officeDocument/2006/relationships/tags" Target="../tags/tag5.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1.xml"/><Relationship Id="rId1" Type="http://schemas.openxmlformats.org/officeDocument/2006/relationships/tags" Target="../tags/tag6.xml"/><Relationship Id="rId4" Type="http://schemas.openxmlformats.org/officeDocument/2006/relationships/image" Target="../media/image31.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1.xml"/><Relationship Id="rId1" Type="http://schemas.openxmlformats.org/officeDocument/2006/relationships/tags" Target="../tags/tag7.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1.xml"/><Relationship Id="rId1" Type="http://schemas.openxmlformats.org/officeDocument/2006/relationships/tags" Target="../tags/tag8.xml"/><Relationship Id="rId4" Type="http://schemas.openxmlformats.org/officeDocument/2006/relationships/image" Target="../media/image32.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1.xml"/><Relationship Id="rId1" Type="http://schemas.openxmlformats.org/officeDocument/2006/relationships/tags" Target="../tags/tag9.xml"/></Relationships>
</file>

<file path=ppt/slides/_rels/slide16.xml.rels><?xml version="1.0" encoding="UTF-8" standalone="yes"?>
<Relationships xmlns="http://schemas.openxmlformats.org/package/2006/relationships"><Relationship Id="rId8" Type="http://schemas.openxmlformats.org/officeDocument/2006/relationships/image" Target="../media/image38.jpeg"/><Relationship Id="rId3" Type="http://schemas.openxmlformats.org/officeDocument/2006/relationships/image" Target="../media/image33.png"/><Relationship Id="rId7" Type="http://schemas.openxmlformats.org/officeDocument/2006/relationships/image" Target="../media/image37.jpeg"/><Relationship Id="rId2" Type="http://schemas.openxmlformats.org/officeDocument/2006/relationships/notesSlide" Target="../notesSlides/notesSlide16.xml"/><Relationship Id="rId1" Type="http://schemas.openxmlformats.org/officeDocument/2006/relationships/slideLayout" Target="../slideLayouts/slideLayout23.xml"/><Relationship Id="rId6" Type="http://schemas.openxmlformats.org/officeDocument/2006/relationships/image" Target="../media/image36.svg"/><Relationship Id="rId5" Type="http://schemas.openxmlformats.org/officeDocument/2006/relationships/image" Target="../media/image35.png"/><Relationship Id="rId10" Type="http://schemas.openxmlformats.org/officeDocument/2006/relationships/image" Target="../media/image40.png"/><Relationship Id="rId4" Type="http://schemas.openxmlformats.org/officeDocument/2006/relationships/image" Target="../media/image34.svg"/><Relationship Id="rId9" Type="http://schemas.openxmlformats.org/officeDocument/2006/relationships/image" Target="../media/image39.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8.xml"/><Relationship Id="rId1" Type="http://schemas.openxmlformats.org/officeDocument/2006/relationships/slideLayout" Target="../slideLayouts/slideLayout11.xml"/><Relationship Id="rId5" Type="http://schemas.openxmlformats.org/officeDocument/2006/relationships/image" Target="../media/image43.svg"/><Relationship Id="rId4" Type="http://schemas.openxmlformats.org/officeDocument/2006/relationships/image" Target="../media/image42.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1.xml"/><Relationship Id="rId1" Type="http://schemas.openxmlformats.org/officeDocument/2006/relationships/tags" Target="../tags/tag10.xml"/></Relationships>
</file>

<file path=ppt/slides/_rels/slide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jpeg"/><Relationship Id="rId7" Type="http://schemas.openxmlformats.org/officeDocument/2006/relationships/image" Target="../media/image15.svg"/><Relationship Id="rId2" Type="http://schemas.openxmlformats.org/officeDocument/2006/relationships/notesSlide" Target="../notesSlides/notesSlide2.xml"/><Relationship Id="rId1" Type="http://schemas.openxmlformats.org/officeDocument/2006/relationships/slideLayout" Target="../slideLayouts/slideLayout11.xml"/><Relationship Id="rId6" Type="http://schemas.openxmlformats.org/officeDocument/2006/relationships/image" Target="../media/image14.png"/><Relationship Id="rId11" Type="http://schemas.openxmlformats.org/officeDocument/2006/relationships/image" Target="../media/image19.svg"/><Relationship Id="rId5" Type="http://schemas.openxmlformats.org/officeDocument/2006/relationships/image" Target="../media/image13.sv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sv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1.xml"/><Relationship Id="rId1" Type="http://schemas.openxmlformats.org/officeDocument/2006/relationships/tags" Target="../tags/tag11.xml"/><Relationship Id="rId4" Type="http://schemas.openxmlformats.org/officeDocument/2006/relationships/image" Target="../media/image44.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1.xml"/><Relationship Id="rId1" Type="http://schemas.openxmlformats.org/officeDocument/2006/relationships/tags" Target="../tags/tag1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1.xml"/><Relationship Id="rId1" Type="http://schemas.openxmlformats.org/officeDocument/2006/relationships/tags" Target="../tags/tag13.xml"/><Relationship Id="rId4" Type="http://schemas.openxmlformats.org/officeDocument/2006/relationships/image" Target="../media/image45.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1.xml"/><Relationship Id="rId1" Type="http://schemas.openxmlformats.org/officeDocument/2006/relationships/tags" Target="../tags/tag14.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1.xml"/><Relationship Id="rId1" Type="http://schemas.openxmlformats.org/officeDocument/2006/relationships/tags" Target="../tags/tag15.xml"/><Relationship Id="rId4" Type="http://schemas.openxmlformats.org/officeDocument/2006/relationships/image" Target="../media/image45.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1.xml"/><Relationship Id="rId1" Type="http://schemas.openxmlformats.org/officeDocument/2006/relationships/tags" Target="../tags/tag1.xml"/><Relationship Id="rId4" Type="http://schemas.openxmlformats.org/officeDocument/2006/relationships/image" Target="../media/image20.png"/></Relationships>
</file>

<file path=ppt/slides/_rels/slide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22.svg"/></Relationships>
</file>

<file path=ppt/slides/_rels/slide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1.xml"/><Relationship Id="rId1" Type="http://schemas.openxmlformats.org/officeDocument/2006/relationships/tags" Target="../tags/tag2.xml"/><Relationship Id="rId4" Type="http://schemas.openxmlformats.org/officeDocument/2006/relationships/image" Target="../media/image26.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1.xml"/><Relationship Id="rId1" Type="http://schemas.openxmlformats.org/officeDocument/2006/relationships/tags" Target="../tags/tag3.xml"/><Relationship Id="rId4" Type="http://schemas.openxmlformats.org/officeDocument/2006/relationships/image" Target="../media/image26.png"/></Relationships>
</file>

<file path=ppt/slides/_rels/slide9.xml.rels><?xml version="1.0" encoding="UTF-8" standalone="yes"?>
<Relationships xmlns="http://schemas.openxmlformats.org/package/2006/relationships"><Relationship Id="rId8" Type="http://schemas.openxmlformats.org/officeDocument/2006/relationships/diagramLayout" Target="../diagrams/layout1.xml"/><Relationship Id="rId3" Type="http://schemas.openxmlformats.org/officeDocument/2006/relationships/notesSlide" Target="../notesSlides/notesSlide9.xml"/><Relationship Id="rId7" Type="http://schemas.openxmlformats.org/officeDocument/2006/relationships/diagramData" Target="../diagrams/data1.xml"/><Relationship Id="rId2" Type="http://schemas.openxmlformats.org/officeDocument/2006/relationships/slideLayout" Target="../slideLayouts/slideLayout11.xml"/><Relationship Id="rId1" Type="http://schemas.openxmlformats.org/officeDocument/2006/relationships/tags" Target="../tags/tag4.xml"/><Relationship Id="rId6" Type="http://schemas.openxmlformats.org/officeDocument/2006/relationships/image" Target="../media/image28.svg"/><Relationship Id="rId11" Type="http://schemas.microsoft.com/office/2007/relationships/diagramDrawing" Target="../diagrams/drawing1.xml"/><Relationship Id="rId5" Type="http://schemas.openxmlformats.org/officeDocument/2006/relationships/image" Target="../media/image27.png"/><Relationship Id="rId10" Type="http://schemas.openxmlformats.org/officeDocument/2006/relationships/diagramColors" Target="../diagrams/colors1.xml"/><Relationship Id="rId4" Type="http://schemas.openxmlformats.org/officeDocument/2006/relationships/image" Target="../media/image26.png"/><Relationship Id="rId9"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8EDD7-DF74-EF8C-E4B3-5740FC7C80DD}"/>
              </a:ext>
            </a:extLst>
          </p:cNvPr>
          <p:cNvSpPr>
            <a:spLocks noGrp="1"/>
          </p:cNvSpPr>
          <p:nvPr>
            <p:ph type="title"/>
          </p:nvPr>
        </p:nvSpPr>
        <p:spPr/>
        <p:txBody>
          <a:bodyPr/>
          <a:lstStyle/>
          <a:p>
            <a:r>
              <a:rPr lang="en-GB" sz="3200" dirty="0"/>
              <a:t>Processing speed and multitasking performance in Counter-Strike players: a cross-sectional study</a:t>
            </a:r>
            <a:endParaRPr lang="en-US" sz="3200" dirty="0"/>
          </a:p>
        </p:txBody>
      </p:sp>
      <p:sp>
        <p:nvSpPr>
          <p:cNvPr id="3" name="Text Placeholder 2">
            <a:extLst>
              <a:ext uri="{FF2B5EF4-FFF2-40B4-BE49-F238E27FC236}">
                <a16:creationId xmlns:a16="http://schemas.microsoft.com/office/drawing/2014/main" id="{268BAA00-096B-4DA3-E946-FC29564705EA}"/>
              </a:ext>
            </a:extLst>
          </p:cNvPr>
          <p:cNvSpPr>
            <a:spLocks noGrp="1"/>
          </p:cNvSpPr>
          <p:nvPr>
            <p:ph type="body" sz="quarter" idx="11"/>
          </p:nvPr>
        </p:nvSpPr>
        <p:spPr/>
        <p:txBody>
          <a:bodyPr/>
          <a:lstStyle/>
          <a:p>
            <a:r>
              <a:rPr lang="en-US" dirty="0"/>
              <a:t>Eleanor R. A. Hyde</a:t>
            </a:r>
          </a:p>
          <a:p>
            <a:r>
              <a:rPr lang="en-US" dirty="0"/>
              <a:t>PhD Student</a:t>
            </a:r>
          </a:p>
          <a:p>
            <a:endParaRPr lang="en-US" dirty="0"/>
          </a:p>
        </p:txBody>
      </p:sp>
      <p:sp>
        <p:nvSpPr>
          <p:cNvPr id="9" name="Text Placeholder 8">
            <a:extLst>
              <a:ext uri="{FF2B5EF4-FFF2-40B4-BE49-F238E27FC236}">
                <a16:creationId xmlns:a16="http://schemas.microsoft.com/office/drawing/2014/main" id="{29434806-7350-5269-9082-0B1164FE00A5}"/>
              </a:ext>
            </a:extLst>
          </p:cNvPr>
          <p:cNvSpPr>
            <a:spLocks noGrp="1"/>
          </p:cNvSpPr>
          <p:nvPr>
            <p:ph type="body" sz="quarter" idx="13"/>
          </p:nvPr>
        </p:nvSpPr>
        <p:spPr>
          <a:xfrm>
            <a:off x="999938" y="4452471"/>
            <a:ext cx="1501215" cy="531906"/>
          </a:xfrm>
        </p:spPr>
        <p:txBody>
          <a:bodyPr>
            <a:normAutofit lnSpcReduction="10000"/>
          </a:bodyPr>
          <a:lstStyle/>
          <a:p>
            <a:r>
              <a:rPr lang="en-US" dirty="0"/>
              <a:t>14/02/2024</a:t>
            </a:r>
          </a:p>
          <a:p>
            <a:endParaRPr lang="en-GB" dirty="0"/>
          </a:p>
        </p:txBody>
      </p:sp>
    </p:spTree>
    <p:extLst>
      <p:ext uri="{BB962C8B-B14F-4D97-AF65-F5344CB8AC3E}">
        <p14:creationId xmlns:p14="http://schemas.microsoft.com/office/powerpoint/2010/main" val="3649438772"/>
      </p:ext>
    </p:extLst>
  </p:cSld>
  <p:clrMapOvr>
    <a:masterClrMapping/>
  </p:clrMapOvr>
  <mc:AlternateContent xmlns:mc="http://schemas.openxmlformats.org/markup-compatibility/2006" xmlns:p14="http://schemas.microsoft.com/office/powerpoint/2010/main">
    <mc:Choice Requires="p14">
      <p:transition spd="slow" p14:dur="2000" advTm="21387"/>
    </mc:Choice>
    <mc:Fallback xmlns="">
      <p:transition spd="slow" advTm="21387"/>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5699A3F-91B6-84CF-A0C6-10AC188B02AE}"/>
              </a:ext>
            </a:extLst>
          </p:cNvPr>
          <p:cNvSpPr>
            <a:spLocks noGrp="1"/>
          </p:cNvSpPr>
          <p:nvPr>
            <p:ph type="title"/>
          </p:nvPr>
        </p:nvSpPr>
        <p:spPr/>
        <p:txBody>
          <a:bodyPr/>
          <a:lstStyle/>
          <a:p>
            <a:r>
              <a:rPr lang="en-GB" dirty="0"/>
              <a:t>K-means cluster analysis</a:t>
            </a:r>
          </a:p>
        </p:txBody>
      </p:sp>
      <p:sp>
        <p:nvSpPr>
          <p:cNvPr id="4" name="Slide Number Placeholder 3">
            <a:extLst>
              <a:ext uri="{FF2B5EF4-FFF2-40B4-BE49-F238E27FC236}">
                <a16:creationId xmlns:a16="http://schemas.microsoft.com/office/drawing/2014/main" id="{A8EE33E9-4D5A-0812-7E0F-41EE28945E0C}"/>
              </a:ext>
            </a:extLst>
          </p:cNvPr>
          <p:cNvSpPr>
            <a:spLocks noGrp="1"/>
          </p:cNvSpPr>
          <p:nvPr>
            <p:ph type="sldNum" idx="12"/>
          </p:nvPr>
        </p:nvSpPr>
        <p:spPr/>
        <p:txBody>
          <a:bodyPr/>
          <a:lstStyle/>
          <a:p>
            <a:pPr lvl="0"/>
            <a:fld id="{00000000-1234-1234-1234-123412341234}" type="slidenum">
              <a:rPr lang="en-GB" smtClean="0"/>
              <a:pPr lvl="0"/>
              <a:t>10</a:t>
            </a:fld>
            <a:endParaRPr lang="en-GB"/>
          </a:p>
        </p:txBody>
      </p:sp>
      <p:sp>
        <p:nvSpPr>
          <p:cNvPr id="15" name="Text Placeholder 2">
            <a:extLst>
              <a:ext uri="{FF2B5EF4-FFF2-40B4-BE49-F238E27FC236}">
                <a16:creationId xmlns:a16="http://schemas.microsoft.com/office/drawing/2014/main" id="{D143322E-DA39-08EC-55D7-35D31ECB746D}"/>
              </a:ext>
            </a:extLst>
          </p:cNvPr>
          <p:cNvSpPr txBox="1">
            <a:spLocks/>
          </p:cNvSpPr>
          <p:nvPr/>
        </p:nvSpPr>
        <p:spPr>
          <a:xfrm>
            <a:off x="1309988" y="4693979"/>
            <a:ext cx="4855068" cy="3742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dk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r>
              <a:rPr lang="en-US" sz="1400" b="1" dirty="0"/>
              <a:t>scatterplot3d</a:t>
            </a:r>
            <a:r>
              <a:rPr lang="en-US" sz="1400" dirty="0"/>
              <a:t> function from the scatterplot3d package in R</a:t>
            </a:r>
            <a:endParaRPr lang="en-GB" sz="1400" dirty="0"/>
          </a:p>
        </p:txBody>
      </p:sp>
      <p:sp>
        <p:nvSpPr>
          <p:cNvPr id="2" name="AutoShape 2">
            <a:extLst>
              <a:ext uri="{FF2B5EF4-FFF2-40B4-BE49-F238E27FC236}">
                <a16:creationId xmlns:a16="http://schemas.microsoft.com/office/drawing/2014/main" id="{2CD6A549-2AC4-7FA9-D777-32A8C8517E3B}"/>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dirty="0"/>
          </a:p>
        </p:txBody>
      </p:sp>
      <p:pic>
        <p:nvPicPr>
          <p:cNvPr id="5" name="Picture 4" descr="A graph of different colored dots&#10;&#10;Description automatically generated">
            <a:extLst>
              <a:ext uri="{FF2B5EF4-FFF2-40B4-BE49-F238E27FC236}">
                <a16:creationId xmlns:a16="http://schemas.microsoft.com/office/drawing/2014/main" id="{E61DFB7C-83BA-7BFE-7044-91ACA239E808}"/>
              </a:ext>
            </a:extLst>
          </p:cNvPr>
          <p:cNvPicPr>
            <a:picLocks noChangeAspect="1"/>
          </p:cNvPicPr>
          <p:nvPr/>
        </p:nvPicPr>
        <p:blipFill rotWithShape="1">
          <a:blip r:embed="rId3"/>
          <a:srcRect l="3951" t="13867" b="6327"/>
          <a:stretch/>
        </p:blipFill>
        <p:spPr>
          <a:xfrm>
            <a:off x="137522" y="1069878"/>
            <a:ext cx="3960000" cy="3290335"/>
          </a:xfrm>
          <a:prstGeom prst="rect">
            <a:avLst/>
          </a:prstGeom>
        </p:spPr>
      </p:pic>
      <p:pic>
        <p:nvPicPr>
          <p:cNvPr id="7" name="Picture 6" descr="A graph of different colored dots&#10;&#10;Description automatically generated">
            <a:extLst>
              <a:ext uri="{FF2B5EF4-FFF2-40B4-BE49-F238E27FC236}">
                <a16:creationId xmlns:a16="http://schemas.microsoft.com/office/drawing/2014/main" id="{389D3F56-3D0D-8AA0-D498-9F941E10A3D8}"/>
              </a:ext>
            </a:extLst>
          </p:cNvPr>
          <p:cNvPicPr>
            <a:picLocks noChangeAspect="1"/>
          </p:cNvPicPr>
          <p:nvPr/>
        </p:nvPicPr>
        <p:blipFill rotWithShape="1">
          <a:blip r:embed="rId4"/>
          <a:srcRect l="3951" t="14049" b="6145"/>
          <a:stretch/>
        </p:blipFill>
        <p:spPr>
          <a:xfrm>
            <a:off x="4990030" y="1069878"/>
            <a:ext cx="3960000" cy="3290337"/>
          </a:xfrm>
          <a:prstGeom prst="rect">
            <a:avLst/>
          </a:prstGeom>
        </p:spPr>
      </p:pic>
      <p:sp>
        <p:nvSpPr>
          <p:cNvPr id="9" name="TextBox 8">
            <a:extLst>
              <a:ext uri="{FF2B5EF4-FFF2-40B4-BE49-F238E27FC236}">
                <a16:creationId xmlns:a16="http://schemas.microsoft.com/office/drawing/2014/main" id="{8ABBDB73-41F0-0738-CEA6-808CC7E1A3EE}"/>
              </a:ext>
            </a:extLst>
          </p:cNvPr>
          <p:cNvSpPr txBox="1"/>
          <p:nvPr/>
        </p:nvSpPr>
        <p:spPr>
          <a:xfrm>
            <a:off x="3746844" y="1207528"/>
            <a:ext cx="1660122" cy="954107"/>
          </a:xfrm>
          <a:prstGeom prst="rect">
            <a:avLst/>
          </a:prstGeom>
          <a:noFill/>
        </p:spPr>
        <p:txBody>
          <a:bodyPr wrap="square" rtlCol="0">
            <a:spAutoFit/>
          </a:bodyPr>
          <a:lstStyle/>
          <a:p>
            <a:pPr algn="ctr"/>
            <a:r>
              <a:rPr lang="en-GB" b="1" dirty="0">
                <a:solidFill>
                  <a:srgbClr val="00FF00"/>
                </a:solidFill>
                <a:latin typeface="Source Sans Pro" panose="020B0503030403020204" pitchFamily="34" charset="0"/>
              </a:rPr>
              <a:t>Semi/Professional</a:t>
            </a:r>
          </a:p>
          <a:p>
            <a:pPr algn="ctr"/>
            <a:r>
              <a:rPr lang="en-GB" b="1" dirty="0">
                <a:solidFill>
                  <a:srgbClr val="3772FF"/>
                </a:solidFill>
                <a:latin typeface="Source Sans Pro" panose="020B0503030403020204" pitchFamily="34" charset="0"/>
              </a:rPr>
              <a:t>Aspiring</a:t>
            </a:r>
          </a:p>
          <a:p>
            <a:pPr algn="ctr"/>
            <a:r>
              <a:rPr lang="en-GB" b="1" dirty="0">
                <a:solidFill>
                  <a:srgbClr val="F038FF"/>
                </a:solidFill>
                <a:latin typeface="Source Sans Pro" panose="020B0503030403020204" pitchFamily="34" charset="0"/>
              </a:rPr>
              <a:t>Experienced</a:t>
            </a:r>
          </a:p>
          <a:p>
            <a:pPr algn="ctr"/>
            <a:r>
              <a:rPr lang="en-GB" b="1" dirty="0">
                <a:solidFill>
                  <a:srgbClr val="F5BB00"/>
                </a:solidFill>
                <a:latin typeface="Source Sans Pro" panose="020B0503030403020204" pitchFamily="34" charset="0"/>
              </a:rPr>
              <a:t>Casual</a:t>
            </a:r>
          </a:p>
        </p:txBody>
      </p:sp>
      <p:sp>
        <p:nvSpPr>
          <p:cNvPr id="3" name="Text Placeholder 2">
            <a:extLst>
              <a:ext uri="{FF2B5EF4-FFF2-40B4-BE49-F238E27FC236}">
                <a16:creationId xmlns:a16="http://schemas.microsoft.com/office/drawing/2014/main" id="{4F3352EB-1319-D5A7-6FD9-974B6754D0F4}"/>
              </a:ext>
            </a:extLst>
          </p:cNvPr>
          <p:cNvSpPr txBox="1">
            <a:spLocks/>
          </p:cNvSpPr>
          <p:nvPr/>
        </p:nvSpPr>
        <p:spPr>
          <a:xfrm>
            <a:off x="3794460" y="634828"/>
            <a:ext cx="1612506" cy="69387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dk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r>
              <a:rPr lang="en-US" sz="3000" b="1" i="1" dirty="0"/>
              <a:t>N</a:t>
            </a:r>
            <a:r>
              <a:rPr lang="en-US" sz="3000" b="1" dirty="0"/>
              <a:t> = 235</a:t>
            </a:r>
            <a:endParaRPr lang="en-GB" sz="3000" dirty="0"/>
          </a:p>
        </p:txBody>
      </p:sp>
    </p:spTree>
    <p:extLst>
      <p:ext uri="{BB962C8B-B14F-4D97-AF65-F5344CB8AC3E}">
        <p14:creationId xmlns:p14="http://schemas.microsoft.com/office/powerpoint/2010/main" val="4169216361"/>
      </p:ext>
    </p:extLst>
  </p:cSld>
  <p:clrMapOvr>
    <a:masterClrMapping/>
  </p:clrMapOvr>
  <mc:AlternateContent xmlns:mc="http://schemas.openxmlformats.org/markup-compatibility/2006" xmlns:p14="http://schemas.microsoft.com/office/powerpoint/2010/main">
    <mc:Choice Requires="p14">
      <p:transition spd="slow" p14:dur="2000" advTm="93337"/>
    </mc:Choice>
    <mc:Fallback xmlns="">
      <p:transition spd="slow" advTm="93337"/>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Processing Speed</a:t>
            </a:r>
          </a:p>
        </p:txBody>
      </p:sp>
      <p:sp>
        <p:nvSpPr>
          <p:cNvPr id="4" name="Text Placeholder 3">
            <a:extLst>
              <a:ext uri="{FF2B5EF4-FFF2-40B4-BE49-F238E27FC236}">
                <a16:creationId xmlns:a16="http://schemas.microsoft.com/office/drawing/2014/main" id="{365C45D6-A2AC-ECD5-F3FA-9017D05F0B07}"/>
              </a:ext>
            </a:extLst>
          </p:cNvPr>
          <p:cNvSpPr>
            <a:spLocks noGrp="1"/>
          </p:cNvSpPr>
          <p:nvPr>
            <p:ph type="body" sz="quarter" idx="14"/>
          </p:nvPr>
        </p:nvSpPr>
        <p:spPr>
          <a:xfrm>
            <a:off x="128200" y="858450"/>
            <a:ext cx="8818950" cy="3856985"/>
          </a:xfrm>
        </p:spPr>
        <p:txBody>
          <a:bodyPr>
            <a:normAutofit/>
          </a:bodyPr>
          <a:lstStyle/>
          <a:p>
            <a:r>
              <a:rPr lang="en-GB" b="1" dirty="0">
                <a:solidFill>
                  <a:schemeClr val="tx2"/>
                </a:solidFill>
              </a:rPr>
              <a:t>No evidence </a:t>
            </a:r>
            <a:r>
              <a:rPr lang="en-GB" dirty="0"/>
              <a:t>in favour of a main effect of expertise group on mean </a:t>
            </a:r>
            <a:r>
              <a:rPr lang="en-GB" b="1" dirty="0"/>
              <a:t>accuracy scores. </a:t>
            </a:r>
            <a:r>
              <a:rPr lang="en-GB" sz="1800" i="1" dirty="0">
                <a:solidFill>
                  <a:schemeClr val="bg1">
                    <a:lumMod val="50000"/>
                  </a:schemeClr>
                </a:solidFill>
              </a:rPr>
              <a:t>p </a:t>
            </a:r>
            <a:r>
              <a:rPr lang="en-GB" sz="1800" dirty="0">
                <a:solidFill>
                  <a:schemeClr val="bg1">
                    <a:lumMod val="50000"/>
                  </a:schemeClr>
                </a:solidFill>
              </a:rPr>
              <a:t>= .326, BF = 0.10</a:t>
            </a:r>
          </a:p>
          <a:p>
            <a:r>
              <a:rPr lang="en-GB" b="1" dirty="0">
                <a:solidFill>
                  <a:schemeClr val="tx2"/>
                </a:solidFill>
              </a:rPr>
              <a:t>Decisive evidence </a:t>
            </a:r>
            <a:r>
              <a:rPr lang="en-GB" dirty="0"/>
              <a:t>in favour of a main effect of expertise group on </a:t>
            </a:r>
            <a:r>
              <a:rPr lang="en-GB" b="1" dirty="0"/>
              <a:t>single trial RTs. </a:t>
            </a:r>
            <a:r>
              <a:rPr lang="en-GB" sz="1800" i="1" dirty="0">
                <a:solidFill>
                  <a:schemeClr val="accent6"/>
                </a:solidFill>
              </a:rPr>
              <a:t>p </a:t>
            </a:r>
            <a:r>
              <a:rPr lang="en-GB" sz="1800" dirty="0">
                <a:solidFill>
                  <a:schemeClr val="accent6"/>
                </a:solidFill>
              </a:rPr>
              <a:t>&lt;.001, BF = 508.10 </a:t>
            </a:r>
            <a:endParaRPr lang="en-GB" sz="2000" dirty="0">
              <a:solidFill>
                <a:schemeClr val="accent6"/>
              </a:solidFill>
            </a:endParaRPr>
          </a:p>
          <a:p>
            <a:r>
              <a:rPr lang="en-GB" b="1" dirty="0">
                <a:solidFill>
                  <a:schemeClr val="tx2"/>
                </a:solidFill>
              </a:rPr>
              <a:t>Decisive evidence </a:t>
            </a:r>
            <a:r>
              <a:rPr lang="en-GB" dirty="0"/>
              <a:t>in favour of a main effect of expertise group on</a:t>
            </a:r>
            <a:r>
              <a:rPr lang="en-GB" dirty="0">
                <a:solidFill>
                  <a:schemeClr val="accent3"/>
                </a:solidFill>
              </a:rPr>
              <a:t> </a:t>
            </a:r>
            <a:r>
              <a:rPr lang="en-GB" b="1" dirty="0"/>
              <a:t>switch trial RTs. </a:t>
            </a:r>
            <a:r>
              <a:rPr lang="en-GB" sz="1800" i="1" dirty="0">
                <a:solidFill>
                  <a:schemeClr val="accent6"/>
                </a:solidFill>
              </a:rPr>
              <a:t>p </a:t>
            </a:r>
            <a:r>
              <a:rPr lang="en-GB" sz="1800" dirty="0">
                <a:solidFill>
                  <a:schemeClr val="accent6"/>
                </a:solidFill>
              </a:rPr>
              <a:t>&lt;.002, BF = 16.92</a:t>
            </a:r>
          </a:p>
          <a:p>
            <a:r>
              <a:rPr lang="en-GB" dirty="0">
                <a:solidFill>
                  <a:schemeClr val="bg2"/>
                </a:solidFill>
              </a:rPr>
              <a:t>But, </a:t>
            </a:r>
            <a:r>
              <a:rPr lang="en-GB" b="1" dirty="0">
                <a:solidFill>
                  <a:schemeClr val="tx2"/>
                </a:solidFill>
              </a:rPr>
              <a:t>no evidence </a:t>
            </a:r>
            <a:r>
              <a:rPr lang="en-GB" dirty="0"/>
              <a:t>in favour of a main effect of expertise group on </a:t>
            </a:r>
            <a:r>
              <a:rPr lang="en-GB" b="1" dirty="0"/>
              <a:t>repetition trial RTs. </a:t>
            </a:r>
            <a:r>
              <a:rPr lang="en-GB" sz="1800" i="1" dirty="0">
                <a:solidFill>
                  <a:schemeClr val="bg1">
                    <a:lumMod val="50000"/>
                  </a:schemeClr>
                </a:solidFill>
              </a:rPr>
              <a:t>p </a:t>
            </a:r>
            <a:r>
              <a:rPr lang="en-GB" sz="1800" dirty="0">
                <a:solidFill>
                  <a:schemeClr val="bg1">
                    <a:lumMod val="50000"/>
                  </a:schemeClr>
                </a:solidFill>
              </a:rPr>
              <a:t>= .055, BF = 0.74</a:t>
            </a:r>
          </a:p>
          <a:p>
            <a:endParaRPr lang="en-GB" b="1" dirty="0">
              <a:solidFill>
                <a:schemeClr val="accent3"/>
              </a:solidFill>
            </a:endParaRPr>
          </a:p>
          <a:p>
            <a:endParaRPr lang="en-GB" b="1" dirty="0">
              <a:solidFill>
                <a:schemeClr val="accent3"/>
              </a:solidFill>
            </a:endParaRPr>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11</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spTree>
    <p:custDataLst>
      <p:tags r:id="rId1"/>
    </p:custDataLst>
    <p:extLst>
      <p:ext uri="{BB962C8B-B14F-4D97-AF65-F5344CB8AC3E}">
        <p14:creationId xmlns:p14="http://schemas.microsoft.com/office/powerpoint/2010/main" val="613264170"/>
      </p:ext>
    </p:extLst>
  </p:cSld>
  <p:clrMapOvr>
    <a:masterClrMapping/>
  </p:clrMapOvr>
  <mc:AlternateContent xmlns:mc="http://schemas.openxmlformats.org/markup-compatibility/2006" xmlns:p14="http://schemas.microsoft.com/office/powerpoint/2010/main">
    <mc:Choice Requires="p14">
      <p:transition spd="slow" p14:dur="2000" advTm="74654"/>
    </mc:Choice>
    <mc:Fallback xmlns="">
      <p:transition spd="slow" advTm="7465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Single trial RTs</a:t>
            </a:r>
          </a:p>
        </p:txBody>
      </p:sp>
      <p:sp>
        <p:nvSpPr>
          <p:cNvPr id="5" name="Text Placeholder 4">
            <a:extLst>
              <a:ext uri="{FF2B5EF4-FFF2-40B4-BE49-F238E27FC236}">
                <a16:creationId xmlns:a16="http://schemas.microsoft.com/office/drawing/2014/main" id="{5C8E2F7A-CF82-B982-C774-CE5B3B821CD9}"/>
              </a:ext>
            </a:extLst>
          </p:cNvPr>
          <p:cNvSpPr>
            <a:spLocks noGrp="1"/>
          </p:cNvSpPr>
          <p:nvPr>
            <p:ph type="body" sz="quarter" idx="14"/>
          </p:nvPr>
        </p:nvSpPr>
        <p:spPr/>
        <p:txBody>
          <a:bodyPr/>
          <a:lstStyle/>
          <a:p>
            <a:r>
              <a:rPr lang="en-GB" b="1" dirty="0">
                <a:solidFill>
                  <a:schemeClr val="tx2"/>
                </a:solidFill>
              </a:rPr>
              <a:t>Decisive evidence </a:t>
            </a:r>
            <a:r>
              <a:rPr lang="en-GB" dirty="0"/>
              <a:t>in favour of a main effect of expertise group on </a:t>
            </a:r>
            <a:r>
              <a:rPr lang="en-GB" b="1" dirty="0"/>
              <a:t>single trial RTs. </a:t>
            </a:r>
            <a:r>
              <a:rPr lang="en-GB" sz="1800" i="1" dirty="0">
                <a:solidFill>
                  <a:schemeClr val="accent6"/>
                </a:solidFill>
              </a:rPr>
              <a:t>p </a:t>
            </a:r>
            <a:r>
              <a:rPr lang="en-GB" sz="1800" dirty="0">
                <a:solidFill>
                  <a:schemeClr val="accent6"/>
                </a:solidFill>
              </a:rPr>
              <a:t>&lt;.001, BF = 508.10 </a:t>
            </a:r>
            <a:endParaRPr lang="en-GB" dirty="0">
              <a:solidFill>
                <a:schemeClr val="accent6"/>
              </a:solidFill>
            </a:endParaRPr>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12</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sp>
        <p:nvSpPr>
          <p:cNvPr id="31" name="Text Placeholder 2">
            <a:extLst>
              <a:ext uri="{FF2B5EF4-FFF2-40B4-BE49-F238E27FC236}">
                <a16:creationId xmlns:a16="http://schemas.microsoft.com/office/drawing/2014/main" id="{F4C15713-DF9C-A11D-AA44-077022EBFB2D}"/>
              </a:ext>
            </a:extLst>
          </p:cNvPr>
          <p:cNvSpPr txBox="1">
            <a:spLocks/>
          </p:cNvSpPr>
          <p:nvPr/>
        </p:nvSpPr>
        <p:spPr>
          <a:xfrm>
            <a:off x="1305483" y="4632119"/>
            <a:ext cx="7331455" cy="39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dk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r>
              <a:rPr lang="en-US" sz="1400" b="1" dirty="0" err="1"/>
              <a:t>raincloudplots</a:t>
            </a:r>
            <a:r>
              <a:rPr lang="en-US" sz="1400" dirty="0"/>
              <a:t> and </a:t>
            </a:r>
            <a:r>
              <a:rPr lang="en-US" sz="1400" b="1" dirty="0" err="1"/>
              <a:t>PupillometryR</a:t>
            </a:r>
            <a:r>
              <a:rPr lang="en-US" sz="1400" dirty="0"/>
              <a:t> packages in R</a:t>
            </a:r>
            <a:endParaRPr lang="en-GB" sz="1400" dirty="0"/>
          </a:p>
        </p:txBody>
      </p:sp>
      <p:pic>
        <p:nvPicPr>
          <p:cNvPr id="6" name="Picture 5" descr="A group of triangles with different colors&#10;&#10;Description automatically generated with medium confidence">
            <a:extLst>
              <a:ext uri="{FF2B5EF4-FFF2-40B4-BE49-F238E27FC236}">
                <a16:creationId xmlns:a16="http://schemas.microsoft.com/office/drawing/2014/main" id="{1F365373-A9E8-4B4A-FF34-7E21AF794B27}"/>
              </a:ext>
            </a:extLst>
          </p:cNvPr>
          <p:cNvPicPr>
            <a:picLocks noChangeAspect="1"/>
          </p:cNvPicPr>
          <p:nvPr/>
        </p:nvPicPr>
        <p:blipFill>
          <a:blip r:embed="rId4"/>
          <a:stretch>
            <a:fillRect/>
          </a:stretch>
        </p:blipFill>
        <p:spPr>
          <a:xfrm>
            <a:off x="1692000" y="1831400"/>
            <a:ext cx="5760000" cy="2880000"/>
          </a:xfrm>
          <a:prstGeom prst="rect">
            <a:avLst/>
          </a:prstGeom>
        </p:spPr>
      </p:pic>
      <p:sp>
        <p:nvSpPr>
          <p:cNvPr id="8" name="TextBox 7">
            <a:extLst>
              <a:ext uri="{FF2B5EF4-FFF2-40B4-BE49-F238E27FC236}">
                <a16:creationId xmlns:a16="http://schemas.microsoft.com/office/drawing/2014/main" id="{DB32CA33-0322-8C52-6891-D6E460A9AAC4}"/>
              </a:ext>
            </a:extLst>
          </p:cNvPr>
          <p:cNvSpPr txBox="1"/>
          <p:nvPr/>
        </p:nvSpPr>
        <p:spPr>
          <a:xfrm>
            <a:off x="2071249" y="1831400"/>
            <a:ext cx="1800000" cy="707886"/>
          </a:xfrm>
          <a:prstGeom prst="rect">
            <a:avLst/>
          </a:prstGeom>
          <a:noFill/>
        </p:spPr>
        <p:txBody>
          <a:bodyPr wrap="square" rtlCol="0">
            <a:spAutoFit/>
          </a:bodyPr>
          <a:lstStyle/>
          <a:p>
            <a:r>
              <a:rPr lang="en-GB" sz="2000" i="1" dirty="0">
                <a:solidFill>
                  <a:srgbClr val="FADD7F"/>
                </a:solidFill>
                <a:effectLst/>
                <a:latin typeface="Source Sans Pro" panose="020B0503030403020204" pitchFamily="34" charset="0"/>
                <a:ea typeface="Calibri" panose="020F0502020204030204" pitchFamily="34" charset="0"/>
              </a:rPr>
              <a:t>M </a:t>
            </a:r>
            <a:r>
              <a:rPr lang="en-GB" sz="2000" dirty="0">
                <a:solidFill>
                  <a:srgbClr val="FADD7F"/>
                </a:solidFill>
                <a:effectLst/>
                <a:latin typeface="Source Sans Pro" panose="020B0503030403020204" pitchFamily="34" charset="0"/>
                <a:ea typeface="Calibri" panose="020F0502020204030204" pitchFamily="34" charset="0"/>
              </a:rPr>
              <a:t>= 607.64 </a:t>
            </a:r>
            <a:r>
              <a:rPr lang="en-GB" sz="2000" dirty="0" err="1">
                <a:solidFill>
                  <a:srgbClr val="FADD7F"/>
                </a:solidFill>
                <a:effectLst/>
                <a:latin typeface="Source Sans Pro" panose="020B0503030403020204" pitchFamily="34" charset="0"/>
                <a:ea typeface="Calibri" panose="020F0502020204030204" pitchFamily="34" charset="0"/>
              </a:rPr>
              <a:t>ms</a:t>
            </a:r>
            <a:endParaRPr lang="en-GB" sz="2000" dirty="0">
              <a:solidFill>
                <a:srgbClr val="FADD7F"/>
              </a:solidFill>
              <a:latin typeface="Source Sans Pro" panose="020B0503030403020204" pitchFamily="34" charset="0"/>
              <a:ea typeface="Calibri" panose="020F0502020204030204" pitchFamily="34" charset="0"/>
            </a:endParaRPr>
          </a:p>
          <a:p>
            <a:r>
              <a:rPr lang="en-GB" sz="2000" i="1" dirty="0">
                <a:solidFill>
                  <a:srgbClr val="FADD7F"/>
                </a:solidFill>
                <a:effectLst/>
                <a:latin typeface="Source Sans Pro" panose="020B0503030403020204" pitchFamily="34" charset="0"/>
                <a:ea typeface="Calibri" panose="020F0502020204030204" pitchFamily="34" charset="0"/>
              </a:rPr>
              <a:t>SD </a:t>
            </a:r>
            <a:r>
              <a:rPr lang="en-GB" sz="2000" dirty="0">
                <a:solidFill>
                  <a:srgbClr val="FADD7F"/>
                </a:solidFill>
                <a:effectLst/>
                <a:latin typeface="Source Sans Pro" panose="020B0503030403020204" pitchFamily="34" charset="0"/>
                <a:ea typeface="Calibri" panose="020F0502020204030204" pitchFamily="34" charset="0"/>
              </a:rPr>
              <a:t>= 118.60 </a:t>
            </a:r>
            <a:r>
              <a:rPr lang="en-GB" sz="2000" dirty="0" err="1">
                <a:solidFill>
                  <a:srgbClr val="FADD7F"/>
                </a:solidFill>
                <a:effectLst/>
                <a:latin typeface="Source Sans Pro" panose="020B0503030403020204" pitchFamily="34" charset="0"/>
                <a:ea typeface="Calibri" panose="020F0502020204030204" pitchFamily="34" charset="0"/>
              </a:rPr>
              <a:t>ms</a:t>
            </a:r>
            <a:endParaRPr lang="en-GB" sz="2000" dirty="0">
              <a:solidFill>
                <a:srgbClr val="FADD7F"/>
              </a:solidFill>
              <a:latin typeface="Source Sans Pro" panose="020B0503030403020204" pitchFamily="34" charset="0"/>
              <a:ea typeface="Source Code Pro" panose="020B0509030403020204" pitchFamily="49" charset="0"/>
            </a:endParaRPr>
          </a:p>
        </p:txBody>
      </p:sp>
      <p:sp>
        <p:nvSpPr>
          <p:cNvPr id="9" name="TextBox 8">
            <a:extLst>
              <a:ext uri="{FF2B5EF4-FFF2-40B4-BE49-F238E27FC236}">
                <a16:creationId xmlns:a16="http://schemas.microsoft.com/office/drawing/2014/main" id="{5B91A994-E74C-D123-F006-6D3DFC5B034A}"/>
              </a:ext>
            </a:extLst>
          </p:cNvPr>
          <p:cNvSpPr txBox="1"/>
          <p:nvPr/>
        </p:nvSpPr>
        <p:spPr>
          <a:xfrm>
            <a:off x="6244469" y="1837762"/>
            <a:ext cx="1800000" cy="707886"/>
          </a:xfrm>
          <a:prstGeom prst="rect">
            <a:avLst/>
          </a:prstGeom>
          <a:noFill/>
        </p:spPr>
        <p:txBody>
          <a:bodyPr wrap="square" rtlCol="0">
            <a:spAutoFit/>
          </a:bodyPr>
          <a:lstStyle/>
          <a:p>
            <a:r>
              <a:rPr lang="en-GB" sz="2000" i="1" dirty="0">
                <a:solidFill>
                  <a:srgbClr val="7FFF7F"/>
                </a:solidFill>
                <a:effectLst/>
                <a:latin typeface="Source Sans Pro" panose="020B0503030403020204" pitchFamily="34" charset="0"/>
                <a:ea typeface="Calibri" panose="020F0502020204030204" pitchFamily="34" charset="0"/>
              </a:rPr>
              <a:t>M</a:t>
            </a:r>
            <a:r>
              <a:rPr lang="en-GB" sz="2000" dirty="0">
                <a:solidFill>
                  <a:srgbClr val="7FFF7F"/>
                </a:solidFill>
                <a:effectLst/>
                <a:latin typeface="Source Sans Pro" panose="020B0503030403020204" pitchFamily="34" charset="0"/>
                <a:ea typeface="Calibri" panose="020F0502020204030204" pitchFamily="34" charset="0"/>
              </a:rPr>
              <a:t> = 519.12 </a:t>
            </a:r>
            <a:r>
              <a:rPr lang="en-GB" sz="2000" dirty="0" err="1">
                <a:solidFill>
                  <a:srgbClr val="7FFF7F"/>
                </a:solidFill>
                <a:effectLst/>
                <a:latin typeface="Source Sans Pro" panose="020B0503030403020204" pitchFamily="34" charset="0"/>
                <a:ea typeface="Calibri" panose="020F0502020204030204" pitchFamily="34" charset="0"/>
              </a:rPr>
              <a:t>ms</a:t>
            </a:r>
            <a:endParaRPr lang="en-GB" sz="2000" dirty="0">
              <a:solidFill>
                <a:srgbClr val="7FFF7F"/>
              </a:solidFill>
              <a:latin typeface="Source Sans Pro" panose="020B0503030403020204" pitchFamily="34" charset="0"/>
              <a:ea typeface="Calibri" panose="020F0502020204030204" pitchFamily="34" charset="0"/>
            </a:endParaRPr>
          </a:p>
          <a:p>
            <a:r>
              <a:rPr lang="en-GB" sz="2000" i="1" dirty="0">
                <a:solidFill>
                  <a:srgbClr val="7FFF7F"/>
                </a:solidFill>
                <a:effectLst/>
                <a:latin typeface="Source Sans Pro" panose="020B0503030403020204" pitchFamily="34" charset="0"/>
                <a:ea typeface="Calibri" panose="020F0502020204030204" pitchFamily="34" charset="0"/>
              </a:rPr>
              <a:t>SD</a:t>
            </a:r>
            <a:r>
              <a:rPr lang="en-GB" sz="2000" dirty="0">
                <a:solidFill>
                  <a:srgbClr val="7FFF7F"/>
                </a:solidFill>
                <a:effectLst/>
                <a:latin typeface="Source Sans Pro" panose="020B0503030403020204" pitchFamily="34" charset="0"/>
                <a:ea typeface="Calibri" panose="020F0502020204030204" pitchFamily="34" charset="0"/>
              </a:rPr>
              <a:t> =  79.20 </a:t>
            </a:r>
            <a:r>
              <a:rPr lang="en-GB" sz="2000" dirty="0" err="1">
                <a:solidFill>
                  <a:srgbClr val="7FFF7F"/>
                </a:solidFill>
                <a:effectLst/>
                <a:latin typeface="Source Sans Pro" panose="020B0503030403020204" pitchFamily="34" charset="0"/>
                <a:ea typeface="Calibri" panose="020F0502020204030204" pitchFamily="34" charset="0"/>
              </a:rPr>
              <a:t>ms</a:t>
            </a:r>
            <a:endParaRPr lang="en-GB" sz="2000" dirty="0">
              <a:solidFill>
                <a:srgbClr val="7FFF7F"/>
              </a:solidFill>
              <a:latin typeface="Source Sans Pro" panose="020B0503030403020204" pitchFamily="34" charset="0"/>
              <a:ea typeface="Source Code Pro" panose="020B0509030403020204" pitchFamily="49" charset="0"/>
            </a:endParaRPr>
          </a:p>
        </p:txBody>
      </p:sp>
    </p:spTree>
    <p:custDataLst>
      <p:tags r:id="rId1"/>
    </p:custDataLst>
    <p:extLst>
      <p:ext uri="{BB962C8B-B14F-4D97-AF65-F5344CB8AC3E}">
        <p14:creationId xmlns:p14="http://schemas.microsoft.com/office/powerpoint/2010/main" val="1846133354"/>
      </p:ext>
    </p:extLst>
  </p:cSld>
  <p:clrMapOvr>
    <a:masterClrMapping/>
  </p:clrMapOvr>
  <mc:AlternateContent xmlns:mc="http://schemas.openxmlformats.org/markup-compatibility/2006" xmlns:p14="http://schemas.microsoft.com/office/powerpoint/2010/main">
    <mc:Choice Requires="p14">
      <p:transition spd="slow" p14:dur="2000" advTm="74654"/>
    </mc:Choice>
    <mc:Fallback xmlns="">
      <p:transition spd="slow" advTm="74654"/>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Multitasking</a:t>
            </a:r>
          </a:p>
        </p:txBody>
      </p:sp>
      <p:sp>
        <p:nvSpPr>
          <p:cNvPr id="4" name="Text Placeholder 3">
            <a:extLst>
              <a:ext uri="{FF2B5EF4-FFF2-40B4-BE49-F238E27FC236}">
                <a16:creationId xmlns:a16="http://schemas.microsoft.com/office/drawing/2014/main" id="{365C45D6-A2AC-ECD5-F3FA-9017D05F0B07}"/>
              </a:ext>
            </a:extLst>
          </p:cNvPr>
          <p:cNvSpPr>
            <a:spLocks noGrp="1"/>
          </p:cNvSpPr>
          <p:nvPr>
            <p:ph type="body" sz="quarter" idx="14"/>
          </p:nvPr>
        </p:nvSpPr>
        <p:spPr>
          <a:xfrm>
            <a:off x="128200" y="858450"/>
            <a:ext cx="8818950" cy="2982259"/>
          </a:xfrm>
        </p:spPr>
        <p:txBody>
          <a:bodyPr/>
          <a:lstStyle/>
          <a:p>
            <a:r>
              <a:rPr lang="en-GB" b="1" dirty="0">
                <a:solidFill>
                  <a:schemeClr val="tx2"/>
                </a:solidFill>
              </a:rPr>
              <a:t>No evidence </a:t>
            </a:r>
            <a:r>
              <a:rPr lang="en-GB" dirty="0"/>
              <a:t>in favour of a main effect of expertise group on </a:t>
            </a:r>
            <a:r>
              <a:rPr lang="en-GB" b="1" dirty="0"/>
              <a:t>mixing costs. </a:t>
            </a:r>
            <a:r>
              <a:rPr lang="en-GB" sz="1800" i="1" dirty="0">
                <a:solidFill>
                  <a:schemeClr val="bg1">
                    <a:lumMod val="50000"/>
                  </a:schemeClr>
                </a:solidFill>
              </a:rPr>
              <a:t>p </a:t>
            </a:r>
            <a:r>
              <a:rPr lang="en-GB" sz="1800" dirty="0">
                <a:solidFill>
                  <a:schemeClr val="bg1">
                    <a:lumMod val="50000"/>
                  </a:schemeClr>
                </a:solidFill>
              </a:rPr>
              <a:t>= .921, BF = 0.03</a:t>
            </a:r>
          </a:p>
          <a:p>
            <a:r>
              <a:rPr lang="en-GB" b="1" dirty="0">
                <a:solidFill>
                  <a:schemeClr val="tx2"/>
                </a:solidFill>
              </a:rPr>
              <a:t>Substantial evidence </a:t>
            </a:r>
            <a:r>
              <a:rPr lang="en-GB" dirty="0"/>
              <a:t>in favour of a main effect of expertise group on </a:t>
            </a:r>
            <a:r>
              <a:rPr lang="en-GB" b="1" dirty="0"/>
              <a:t>switching costs. </a:t>
            </a:r>
            <a:r>
              <a:rPr lang="en-GB" sz="1800" i="1" dirty="0">
                <a:solidFill>
                  <a:schemeClr val="accent6"/>
                </a:solidFill>
              </a:rPr>
              <a:t>p </a:t>
            </a:r>
            <a:r>
              <a:rPr lang="en-GB" sz="1800" dirty="0">
                <a:solidFill>
                  <a:schemeClr val="accent6"/>
                </a:solidFill>
              </a:rPr>
              <a:t>&lt;.006, BF = 6.56</a:t>
            </a:r>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13</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spTree>
    <p:custDataLst>
      <p:tags r:id="rId1"/>
    </p:custDataLst>
    <p:extLst>
      <p:ext uri="{BB962C8B-B14F-4D97-AF65-F5344CB8AC3E}">
        <p14:creationId xmlns:p14="http://schemas.microsoft.com/office/powerpoint/2010/main" val="2913844410"/>
      </p:ext>
    </p:extLst>
  </p:cSld>
  <p:clrMapOvr>
    <a:masterClrMapping/>
  </p:clrMapOvr>
  <mc:AlternateContent xmlns:mc="http://schemas.openxmlformats.org/markup-compatibility/2006" xmlns:p14="http://schemas.microsoft.com/office/powerpoint/2010/main">
    <mc:Choice Requires="p14">
      <p:transition spd="slow" p14:dur="2000" advTm="74654"/>
    </mc:Choice>
    <mc:Fallback xmlns="">
      <p:transition spd="slow" advTm="74654"/>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group of arrows with different colors&#10;&#10;Description automatically generated">
            <a:extLst>
              <a:ext uri="{FF2B5EF4-FFF2-40B4-BE49-F238E27FC236}">
                <a16:creationId xmlns:a16="http://schemas.microsoft.com/office/drawing/2014/main" id="{D5D2FE6D-25EB-6189-9977-A6D33825F77F}"/>
              </a:ext>
            </a:extLst>
          </p:cNvPr>
          <p:cNvPicPr>
            <a:picLocks noChangeAspect="1"/>
          </p:cNvPicPr>
          <p:nvPr/>
        </p:nvPicPr>
        <p:blipFill>
          <a:blip r:embed="rId4"/>
          <a:stretch>
            <a:fillRect/>
          </a:stretch>
        </p:blipFill>
        <p:spPr>
          <a:xfrm>
            <a:off x="1692000" y="1831400"/>
            <a:ext cx="5760000" cy="2880000"/>
          </a:xfrm>
          <a:prstGeom prst="rect">
            <a:avLst/>
          </a:prstGeom>
        </p:spPr>
      </p:pic>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Switching Costs</a:t>
            </a:r>
          </a:p>
        </p:txBody>
      </p:sp>
      <p:sp>
        <p:nvSpPr>
          <p:cNvPr id="5" name="Text Placeholder 4">
            <a:extLst>
              <a:ext uri="{FF2B5EF4-FFF2-40B4-BE49-F238E27FC236}">
                <a16:creationId xmlns:a16="http://schemas.microsoft.com/office/drawing/2014/main" id="{5C8E2F7A-CF82-B982-C774-CE5B3B821CD9}"/>
              </a:ext>
            </a:extLst>
          </p:cNvPr>
          <p:cNvSpPr>
            <a:spLocks noGrp="1"/>
          </p:cNvSpPr>
          <p:nvPr>
            <p:ph type="body" sz="quarter" idx="14"/>
          </p:nvPr>
        </p:nvSpPr>
        <p:spPr/>
        <p:txBody>
          <a:bodyPr/>
          <a:lstStyle/>
          <a:p>
            <a:r>
              <a:rPr lang="en-GB" b="1" dirty="0">
                <a:solidFill>
                  <a:schemeClr val="tx2"/>
                </a:solidFill>
              </a:rPr>
              <a:t>Substantial evidence </a:t>
            </a:r>
            <a:r>
              <a:rPr lang="en-GB" dirty="0"/>
              <a:t>in favour of a main effect of expertise group on </a:t>
            </a:r>
            <a:r>
              <a:rPr lang="en-GB" b="1" dirty="0"/>
              <a:t>switching costs. </a:t>
            </a:r>
            <a:r>
              <a:rPr lang="en-GB" sz="1800" i="1" dirty="0">
                <a:solidFill>
                  <a:schemeClr val="accent6"/>
                </a:solidFill>
              </a:rPr>
              <a:t>p </a:t>
            </a:r>
            <a:r>
              <a:rPr lang="en-GB" sz="1800" dirty="0">
                <a:solidFill>
                  <a:schemeClr val="accent6"/>
                </a:solidFill>
              </a:rPr>
              <a:t>&lt;.006, BF = 6.56</a:t>
            </a:r>
          </a:p>
          <a:p>
            <a:endParaRPr lang="en-GB" b="1" dirty="0">
              <a:solidFill>
                <a:schemeClr val="accent3"/>
              </a:solidFill>
            </a:endParaRPr>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14</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sp>
        <p:nvSpPr>
          <p:cNvPr id="31" name="Text Placeholder 2">
            <a:extLst>
              <a:ext uri="{FF2B5EF4-FFF2-40B4-BE49-F238E27FC236}">
                <a16:creationId xmlns:a16="http://schemas.microsoft.com/office/drawing/2014/main" id="{F4C15713-DF9C-A11D-AA44-077022EBFB2D}"/>
              </a:ext>
            </a:extLst>
          </p:cNvPr>
          <p:cNvSpPr txBox="1">
            <a:spLocks/>
          </p:cNvSpPr>
          <p:nvPr/>
        </p:nvSpPr>
        <p:spPr>
          <a:xfrm>
            <a:off x="1305483" y="4632119"/>
            <a:ext cx="7331455" cy="39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dk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r>
              <a:rPr lang="en-US" sz="1400" b="1" dirty="0" err="1"/>
              <a:t>raincloudplots</a:t>
            </a:r>
            <a:r>
              <a:rPr lang="en-US" sz="1400" dirty="0"/>
              <a:t> and </a:t>
            </a:r>
            <a:r>
              <a:rPr lang="en-US" sz="1400" b="1" dirty="0" err="1"/>
              <a:t>PupillometryR</a:t>
            </a:r>
            <a:r>
              <a:rPr lang="en-US" sz="1400" dirty="0"/>
              <a:t> packages in R</a:t>
            </a:r>
            <a:endParaRPr lang="en-GB" sz="1400" dirty="0"/>
          </a:p>
        </p:txBody>
      </p:sp>
      <p:sp>
        <p:nvSpPr>
          <p:cNvPr id="8" name="TextBox 7">
            <a:extLst>
              <a:ext uri="{FF2B5EF4-FFF2-40B4-BE49-F238E27FC236}">
                <a16:creationId xmlns:a16="http://schemas.microsoft.com/office/drawing/2014/main" id="{DB32CA33-0322-8C52-6891-D6E460A9AAC4}"/>
              </a:ext>
            </a:extLst>
          </p:cNvPr>
          <p:cNvSpPr txBox="1"/>
          <p:nvPr/>
        </p:nvSpPr>
        <p:spPr>
          <a:xfrm>
            <a:off x="2062285" y="1819834"/>
            <a:ext cx="1800000" cy="707886"/>
          </a:xfrm>
          <a:prstGeom prst="rect">
            <a:avLst/>
          </a:prstGeom>
          <a:noFill/>
        </p:spPr>
        <p:txBody>
          <a:bodyPr wrap="square" rtlCol="0">
            <a:spAutoFit/>
          </a:bodyPr>
          <a:lstStyle/>
          <a:p>
            <a:r>
              <a:rPr lang="en-GB" sz="2000" i="1" dirty="0">
                <a:solidFill>
                  <a:srgbClr val="FADD7F"/>
                </a:solidFill>
                <a:effectLst/>
                <a:latin typeface="Source Sans Pro" panose="020B0503030403020204" pitchFamily="34" charset="0"/>
                <a:ea typeface="Calibri" panose="020F0502020204030204" pitchFamily="34" charset="0"/>
              </a:rPr>
              <a:t>M = </a:t>
            </a:r>
            <a:r>
              <a:rPr lang="en-GB" sz="2000" dirty="0">
                <a:solidFill>
                  <a:srgbClr val="FADD7F"/>
                </a:solidFill>
                <a:effectLst/>
                <a:latin typeface="Source Sans Pro" panose="020B0503030403020204" pitchFamily="34" charset="0"/>
                <a:ea typeface="Calibri" panose="020F0502020204030204" pitchFamily="34" charset="0"/>
              </a:rPr>
              <a:t>200.19 </a:t>
            </a:r>
            <a:r>
              <a:rPr lang="en-GB" sz="2000" dirty="0" err="1">
                <a:solidFill>
                  <a:srgbClr val="FADD7F"/>
                </a:solidFill>
                <a:effectLst/>
                <a:latin typeface="Source Sans Pro" panose="020B0503030403020204" pitchFamily="34" charset="0"/>
                <a:ea typeface="Calibri" panose="020F0502020204030204" pitchFamily="34" charset="0"/>
              </a:rPr>
              <a:t>ms</a:t>
            </a:r>
            <a:r>
              <a:rPr lang="en-GB" sz="2000" dirty="0">
                <a:solidFill>
                  <a:srgbClr val="FADD7F"/>
                </a:solidFill>
                <a:effectLst/>
                <a:latin typeface="Source Sans Pro" panose="020B0503030403020204" pitchFamily="34" charset="0"/>
                <a:ea typeface="Calibri" panose="020F0502020204030204" pitchFamily="34" charset="0"/>
              </a:rPr>
              <a:t> </a:t>
            </a:r>
          </a:p>
          <a:p>
            <a:r>
              <a:rPr lang="en-GB" sz="2000" i="1" dirty="0">
                <a:solidFill>
                  <a:srgbClr val="FADD7F"/>
                </a:solidFill>
                <a:effectLst/>
                <a:latin typeface="Source Sans Pro" panose="020B0503030403020204" pitchFamily="34" charset="0"/>
                <a:ea typeface="Calibri" panose="020F0502020204030204" pitchFamily="34" charset="0"/>
              </a:rPr>
              <a:t>SD = </a:t>
            </a:r>
            <a:r>
              <a:rPr lang="en-GB" sz="2000" dirty="0">
                <a:solidFill>
                  <a:srgbClr val="FADD7F"/>
                </a:solidFill>
                <a:effectLst/>
                <a:latin typeface="Source Sans Pro" panose="020B0503030403020204" pitchFamily="34" charset="0"/>
                <a:ea typeface="Calibri" panose="020F0502020204030204" pitchFamily="34" charset="0"/>
              </a:rPr>
              <a:t>177.53 </a:t>
            </a:r>
            <a:r>
              <a:rPr lang="en-GB" sz="2000" dirty="0" err="1">
                <a:solidFill>
                  <a:srgbClr val="FADD7F"/>
                </a:solidFill>
                <a:effectLst/>
                <a:latin typeface="Source Sans Pro" panose="020B0503030403020204" pitchFamily="34" charset="0"/>
                <a:ea typeface="Calibri" panose="020F0502020204030204" pitchFamily="34" charset="0"/>
              </a:rPr>
              <a:t>ms</a:t>
            </a:r>
            <a:endParaRPr lang="en-GB" sz="2000" dirty="0">
              <a:solidFill>
                <a:srgbClr val="FADD7F"/>
              </a:solidFill>
              <a:latin typeface="Source Sans Pro" panose="020B0503030403020204" pitchFamily="34" charset="0"/>
              <a:ea typeface="Source Code Pro" panose="020B0509030403020204" pitchFamily="49" charset="0"/>
            </a:endParaRPr>
          </a:p>
        </p:txBody>
      </p:sp>
      <p:sp>
        <p:nvSpPr>
          <p:cNvPr id="9" name="TextBox 8">
            <a:extLst>
              <a:ext uri="{FF2B5EF4-FFF2-40B4-BE49-F238E27FC236}">
                <a16:creationId xmlns:a16="http://schemas.microsoft.com/office/drawing/2014/main" id="{5B91A994-E74C-D123-F006-6D3DFC5B034A}"/>
              </a:ext>
            </a:extLst>
          </p:cNvPr>
          <p:cNvSpPr txBox="1"/>
          <p:nvPr/>
        </p:nvSpPr>
        <p:spPr>
          <a:xfrm>
            <a:off x="6244469" y="1819834"/>
            <a:ext cx="1800000" cy="707886"/>
          </a:xfrm>
          <a:prstGeom prst="rect">
            <a:avLst/>
          </a:prstGeom>
          <a:noFill/>
        </p:spPr>
        <p:txBody>
          <a:bodyPr wrap="square" rtlCol="0">
            <a:spAutoFit/>
          </a:bodyPr>
          <a:lstStyle/>
          <a:p>
            <a:r>
              <a:rPr lang="en-GB" sz="2000" i="1" dirty="0">
                <a:solidFill>
                  <a:srgbClr val="7FFF7F"/>
                </a:solidFill>
                <a:effectLst/>
                <a:latin typeface="Source Sans Pro" panose="020B0503030403020204" pitchFamily="34" charset="0"/>
                <a:ea typeface="Calibri" panose="020F0502020204030204" pitchFamily="34" charset="0"/>
              </a:rPr>
              <a:t>M </a:t>
            </a:r>
            <a:r>
              <a:rPr lang="en-GB" sz="2000" dirty="0">
                <a:solidFill>
                  <a:srgbClr val="7FFF7F"/>
                </a:solidFill>
                <a:effectLst/>
                <a:latin typeface="Source Sans Pro" panose="020B0503030403020204" pitchFamily="34" charset="0"/>
                <a:ea typeface="Calibri" panose="020F0502020204030204" pitchFamily="34" charset="0"/>
              </a:rPr>
              <a:t>= 227.72 </a:t>
            </a:r>
            <a:r>
              <a:rPr lang="en-GB" sz="2000" dirty="0" err="1">
                <a:solidFill>
                  <a:srgbClr val="7FFF7F"/>
                </a:solidFill>
                <a:effectLst/>
                <a:latin typeface="Source Sans Pro" panose="020B0503030403020204" pitchFamily="34" charset="0"/>
                <a:ea typeface="Calibri" panose="020F0502020204030204" pitchFamily="34" charset="0"/>
              </a:rPr>
              <a:t>ms</a:t>
            </a:r>
            <a:r>
              <a:rPr lang="en-GB" sz="2000" dirty="0">
                <a:solidFill>
                  <a:srgbClr val="7FFF7F"/>
                </a:solidFill>
                <a:effectLst/>
                <a:latin typeface="Source Sans Pro" panose="020B0503030403020204" pitchFamily="34" charset="0"/>
                <a:ea typeface="Calibri" panose="020F0502020204030204" pitchFamily="34" charset="0"/>
              </a:rPr>
              <a:t> </a:t>
            </a:r>
            <a:r>
              <a:rPr lang="en-GB" sz="2000" i="1" dirty="0">
                <a:solidFill>
                  <a:srgbClr val="7FFF7F"/>
                </a:solidFill>
                <a:effectLst/>
                <a:latin typeface="Source Sans Pro" panose="020B0503030403020204" pitchFamily="34" charset="0"/>
                <a:ea typeface="Calibri" panose="020F0502020204030204" pitchFamily="34" charset="0"/>
              </a:rPr>
              <a:t>SD </a:t>
            </a:r>
            <a:r>
              <a:rPr lang="en-GB" sz="2000" dirty="0">
                <a:solidFill>
                  <a:srgbClr val="7FFF7F"/>
                </a:solidFill>
                <a:effectLst/>
                <a:latin typeface="Source Sans Pro" panose="020B0503030403020204" pitchFamily="34" charset="0"/>
                <a:ea typeface="Calibri" panose="020F0502020204030204" pitchFamily="34" charset="0"/>
              </a:rPr>
              <a:t>= 167.16 </a:t>
            </a:r>
            <a:r>
              <a:rPr lang="en-GB" sz="2000" dirty="0" err="1">
                <a:solidFill>
                  <a:srgbClr val="7FFF7F"/>
                </a:solidFill>
                <a:effectLst/>
                <a:latin typeface="Source Sans Pro" panose="020B0503030403020204" pitchFamily="34" charset="0"/>
                <a:ea typeface="Calibri" panose="020F0502020204030204" pitchFamily="34" charset="0"/>
              </a:rPr>
              <a:t>ms</a:t>
            </a:r>
            <a:endParaRPr lang="en-GB" sz="2000" dirty="0">
              <a:solidFill>
                <a:srgbClr val="7FFF7F"/>
              </a:solidFill>
              <a:latin typeface="Source Sans Pro" panose="020B0503030403020204" pitchFamily="34" charset="0"/>
              <a:ea typeface="Source Code Pro" panose="020B0509030403020204" pitchFamily="49" charset="0"/>
            </a:endParaRPr>
          </a:p>
        </p:txBody>
      </p:sp>
      <p:sp>
        <p:nvSpPr>
          <p:cNvPr id="11" name="TextBox 10">
            <a:extLst>
              <a:ext uri="{FF2B5EF4-FFF2-40B4-BE49-F238E27FC236}">
                <a16:creationId xmlns:a16="http://schemas.microsoft.com/office/drawing/2014/main" id="{3474AF95-2F54-D704-A008-B5A26EF09C06}"/>
              </a:ext>
            </a:extLst>
          </p:cNvPr>
          <p:cNvSpPr txBox="1"/>
          <p:nvPr/>
        </p:nvSpPr>
        <p:spPr>
          <a:xfrm>
            <a:off x="3709860" y="1831400"/>
            <a:ext cx="1800000" cy="707886"/>
          </a:xfrm>
          <a:prstGeom prst="rect">
            <a:avLst/>
          </a:prstGeom>
          <a:noFill/>
        </p:spPr>
        <p:txBody>
          <a:bodyPr wrap="square" rtlCol="0">
            <a:spAutoFit/>
          </a:bodyPr>
          <a:lstStyle/>
          <a:p>
            <a:r>
              <a:rPr lang="en-GB" sz="2000" i="1" dirty="0">
                <a:solidFill>
                  <a:srgbClr val="F79BFF"/>
                </a:solidFill>
                <a:effectLst/>
                <a:latin typeface="Source Sans Pro" panose="020B0503030403020204" pitchFamily="34" charset="0"/>
                <a:ea typeface="Calibri" panose="020F0502020204030204" pitchFamily="34" charset="0"/>
              </a:rPr>
              <a:t>M </a:t>
            </a:r>
            <a:r>
              <a:rPr lang="en-GB" sz="2000" dirty="0">
                <a:solidFill>
                  <a:srgbClr val="F79BFF"/>
                </a:solidFill>
                <a:effectLst/>
                <a:latin typeface="Source Sans Pro" panose="020B0503030403020204" pitchFamily="34" charset="0"/>
                <a:ea typeface="Calibri" panose="020F0502020204030204" pitchFamily="34" charset="0"/>
              </a:rPr>
              <a:t>= 135.64 </a:t>
            </a:r>
            <a:r>
              <a:rPr lang="en-GB" sz="2000" dirty="0" err="1">
                <a:solidFill>
                  <a:srgbClr val="F79BFF"/>
                </a:solidFill>
                <a:effectLst/>
                <a:latin typeface="Source Sans Pro" panose="020B0503030403020204" pitchFamily="34" charset="0"/>
                <a:ea typeface="Calibri" panose="020F0502020204030204" pitchFamily="34" charset="0"/>
              </a:rPr>
              <a:t>ms</a:t>
            </a:r>
            <a:r>
              <a:rPr lang="en-GB" sz="2000" dirty="0">
                <a:solidFill>
                  <a:srgbClr val="F79BFF"/>
                </a:solidFill>
                <a:effectLst/>
                <a:latin typeface="Source Sans Pro" panose="020B0503030403020204" pitchFamily="34" charset="0"/>
                <a:ea typeface="Calibri" panose="020F0502020204030204" pitchFamily="34" charset="0"/>
              </a:rPr>
              <a:t> </a:t>
            </a:r>
            <a:r>
              <a:rPr lang="en-GB" sz="2000" i="1" dirty="0">
                <a:solidFill>
                  <a:srgbClr val="F79BFF"/>
                </a:solidFill>
                <a:effectLst/>
                <a:latin typeface="Source Sans Pro" panose="020B0503030403020204" pitchFamily="34" charset="0"/>
                <a:ea typeface="Calibri" panose="020F0502020204030204" pitchFamily="34" charset="0"/>
              </a:rPr>
              <a:t>SD </a:t>
            </a:r>
            <a:r>
              <a:rPr lang="en-GB" sz="2000" dirty="0">
                <a:solidFill>
                  <a:srgbClr val="F79BFF"/>
                </a:solidFill>
                <a:effectLst/>
                <a:latin typeface="Source Sans Pro" panose="020B0503030403020204" pitchFamily="34" charset="0"/>
                <a:ea typeface="Calibri" panose="020F0502020204030204" pitchFamily="34" charset="0"/>
              </a:rPr>
              <a:t>= 139.59 </a:t>
            </a:r>
            <a:r>
              <a:rPr lang="en-GB" sz="2000" dirty="0" err="1">
                <a:solidFill>
                  <a:srgbClr val="F79BFF"/>
                </a:solidFill>
                <a:effectLst/>
                <a:latin typeface="Source Sans Pro" panose="020B0503030403020204" pitchFamily="34" charset="0"/>
                <a:ea typeface="Calibri" panose="020F0502020204030204" pitchFamily="34" charset="0"/>
              </a:rPr>
              <a:t>ms</a:t>
            </a:r>
            <a:endParaRPr lang="en-GB" sz="2000" dirty="0">
              <a:solidFill>
                <a:srgbClr val="F79BFF"/>
              </a:solidFill>
              <a:latin typeface="Source Sans Pro" panose="020B0503030403020204" pitchFamily="34" charset="0"/>
              <a:ea typeface="Source Code Pro" panose="020B0509030403020204" pitchFamily="49" charset="0"/>
            </a:endParaRPr>
          </a:p>
        </p:txBody>
      </p:sp>
    </p:spTree>
    <p:custDataLst>
      <p:tags r:id="rId1"/>
    </p:custDataLst>
    <p:extLst>
      <p:ext uri="{BB962C8B-B14F-4D97-AF65-F5344CB8AC3E}">
        <p14:creationId xmlns:p14="http://schemas.microsoft.com/office/powerpoint/2010/main" val="786115566"/>
      </p:ext>
    </p:extLst>
  </p:cSld>
  <p:clrMapOvr>
    <a:masterClrMapping/>
  </p:clrMapOvr>
  <mc:AlternateContent xmlns:mc="http://schemas.openxmlformats.org/markup-compatibility/2006" xmlns:p14="http://schemas.microsoft.com/office/powerpoint/2010/main">
    <mc:Choice Requires="p14">
      <p:transition spd="slow" p14:dur="2000" advTm="74654"/>
    </mc:Choice>
    <mc:Fallback xmlns="">
      <p:transition spd="slow" advTm="74654"/>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1E022-21D2-3027-FEF6-C7FE55B882BF}"/>
              </a:ext>
            </a:extLst>
          </p:cNvPr>
          <p:cNvSpPr>
            <a:spLocks noGrp="1"/>
          </p:cNvSpPr>
          <p:nvPr>
            <p:ph type="title"/>
          </p:nvPr>
        </p:nvSpPr>
        <p:spPr/>
        <p:txBody>
          <a:bodyPr/>
          <a:lstStyle/>
          <a:p>
            <a:r>
              <a:rPr lang="en-GB" dirty="0"/>
              <a:t>Conclusion</a:t>
            </a:r>
          </a:p>
        </p:txBody>
      </p:sp>
      <p:sp>
        <p:nvSpPr>
          <p:cNvPr id="3" name="Text Placeholder 2">
            <a:extLst>
              <a:ext uri="{FF2B5EF4-FFF2-40B4-BE49-F238E27FC236}">
                <a16:creationId xmlns:a16="http://schemas.microsoft.com/office/drawing/2014/main" id="{B9837C4A-2771-4CFC-2505-FA262205F5AC}"/>
              </a:ext>
            </a:extLst>
          </p:cNvPr>
          <p:cNvSpPr>
            <a:spLocks noGrp="1"/>
          </p:cNvSpPr>
          <p:nvPr>
            <p:ph type="body" sz="quarter" idx="14"/>
          </p:nvPr>
        </p:nvSpPr>
        <p:spPr>
          <a:xfrm>
            <a:off x="118210" y="719476"/>
            <a:ext cx="2880000" cy="4051009"/>
          </a:xfrm>
        </p:spPr>
        <p:txBody>
          <a:bodyPr>
            <a:normAutofit/>
          </a:bodyPr>
          <a:lstStyle/>
          <a:p>
            <a:r>
              <a:rPr lang="en-GB" sz="2000" dirty="0">
                <a:solidFill>
                  <a:schemeClr val="bg2"/>
                </a:solidFill>
              </a:rPr>
              <a:t>CS expertise was measured with </a:t>
            </a:r>
            <a:r>
              <a:rPr lang="en-GB" sz="2000" b="1" dirty="0">
                <a:solidFill>
                  <a:schemeClr val="bg2"/>
                </a:solidFill>
              </a:rPr>
              <a:t>four variables </a:t>
            </a:r>
            <a:r>
              <a:rPr lang="en-GB" sz="2000" dirty="0">
                <a:solidFill>
                  <a:schemeClr val="bg2"/>
                </a:solidFill>
              </a:rPr>
              <a:t>and </a:t>
            </a:r>
            <a:r>
              <a:rPr lang="en-GB" sz="2000" b="1" dirty="0">
                <a:solidFill>
                  <a:schemeClr val="bg2"/>
                </a:solidFill>
              </a:rPr>
              <a:t>k-means cluster analysis</a:t>
            </a:r>
            <a:endParaRPr lang="en-GB" sz="2000" dirty="0">
              <a:solidFill>
                <a:schemeClr val="bg2"/>
              </a:solidFill>
            </a:endParaRPr>
          </a:p>
        </p:txBody>
      </p:sp>
      <p:sp>
        <p:nvSpPr>
          <p:cNvPr id="5" name="Text Placeholder 4">
            <a:extLst>
              <a:ext uri="{FF2B5EF4-FFF2-40B4-BE49-F238E27FC236}">
                <a16:creationId xmlns:a16="http://schemas.microsoft.com/office/drawing/2014/main" id="{0F36729C-E4FC-7C65-A06F-AD00D9F34116}"/>
              </a:ext>
            </a:extLst>
          </p:cNvPr>
          <p:cNvSpPr>
            <a:spLocks noGrp="1"/>
          </p:cNvSpPr>
          <p:nvPr>
            <p:ph type="body" sz="quarter" idx="15"/>
          </p:nvPr>
        </p:nvSpPr>
        <p:spPr>
          <a:xfrm>
            <a:off x="3132000" y="724296"/>
            <a:ext cx="2880000" cy="3920104"/>
          </a:xfrm>
        </p:spPr>
        <p:txBody>
          <a:bodyPr>
            <a:noAutofit/>
          </a:bodyPr>
          <a:lstStyle/>
          <a:p>
            <a:r>
              <a:rPr lang="en-GB" sz="2000" b="1" dirty="0">
                <a:solidFill>
                  <a:srgbClr val="7FFF7F"/>
                </a:solidFill>
              </a:rPr>
              <a:t>Semi/Professional </a:t>
            </a:r>
            <a:r>
              <a:rPr lang="en-GB" sz="2000" dirty="0">
                <a:solidFill>
                  <a:schemeClr val="bg2"/>
                </a:solidFill>
              </a:rPr>
              <a:t>players had </a:t>
            </a:r>
            <a:r>
              <a:rPr lang="en-GB" sz="2000" b="1" dirty="0">
                <a:solidFill>
                  <a:schemeClr val="bg2"/>
                </a:solidFill>
              </a:rPr>
              <a:t>faster RTs</a:t>
            </a:r>
            <a:r>
              <a:rPr lang="en-GB" sz="2000" dirty="0">
                <a:solidFill>
                  <a:schemeClr val="bg2"/>
                </a:solidFill>
              </a:rPr>
              <a:t>, whilst </a:t>
            </a:r>
            <a:r>
              <a:rPr lang="en-GB" sz="2000" b="1" dirty="0">
                <a:solidFill>
                  <a:srgbClr val="F79BFF"/>
                </a:solidFill>
              </a:rPr>
              <a:t>Experienced</a:t>
            </a:r>
            <a:r>
              <a:rPr lang="en-GB" sz="2000" dirty="0">
                <a:solidFill>
                  <a:schemeClr val="tx2"/>
                </a:solidFill>
              </a:rPr>
              <a:t> </a:t>
            </a:r>
            <a:r>
              <a:rPr lang="en-GB" sz="2000" dirty="0">
                <a:solidFill>
                  <a:schemeClr val="bg2"/>
                </a:solidFill>
              </a:rPr>
              <a:t>players had </a:t>
            </a:r>
            <a:r>
              <a:rPr lang="en-GB" sz="2000" b="1" dirty="0">
                <a:solidFill>
                  <a:schemeClr val="bg2"/>
                </a:solidFill>
              </a:rPr>
              <a:t>greater switching</a:t>
            </a:r>
            <a:r>
              <a:rPr lang="en-GB" sz="2000" dirty="0">
                <a:solidFill>
                  <a:schemeClr val="bg2"/>
                </a:solidFill>
              </a:rPr>
              <a:t> </a:t>
            </a:r>
            <a:r>
              <a:rPr lang="en-GB" sz="2000" b="1" dirty="0">
                <a:solidFill>
                  <a:schemeClr val="bg2"/>
                </a:solidFill>
              </a:rPr>
              <a:t>performance</a:t>
            </a:r>
            <a:r>
              <a:rPr lang="en-GB" sz="2000" dirty="0">
                <a:solidFill>
                  <a:schemeClr val="bg2"/>
                </a:solidFill>
              </a:rPr>
              <a:t>. </a:t>
            </a:r>
          </a:p>
        </p:txBody>
      </p:sp>
      <p:sp>
        <p:nvSpPr>
          <p:cNvPr id="6" name="Text Placeholder 5">
            <a:extLst>
              <a:ext uri="{FF2B5EF4-FFF2-40B4-BE49-F238E27FC236}">
                <a16:creationId xmlns:a16="http://schemas.microsoft.com/office/drawing/2014/main" id="{64F53A0D-093F-4107-AD7B-989269FA1678}"/>
              </a:ext>
            </a:extLst>
          </p:cNvPr>
          <p:cNvSpPr>
            <a:spLocks noGrp="1"/>
          </p:cNvSpPr>
          <p:nvPr>
            <p:ph type="body" sz="quarter" idx="16"/>
          </p:nvPr>
        </p:nvSpPr>
        <p:spPr>
          <a:xfrm>
            <a:off x="6145790" y="719476"/>
            <a:ext cx="2880000" cy="3920103"/>
          </a:xfrm>
        </p:spPr>
        <p:txBody>
          <a:bodyPr>
            <a:normAutofit/>
          </a:bodyPr>
          <a:lstStyle/>
          <a:p>
            <a:r>
              <a:rPr lang="en-GB" sz="2000" b="1" u="sng" dirty="0">
                <a:solidFill>
                  <a:srgbClr val="FF9664"/>
                </a:solidFill>
              </a:rPr>
              <a:t>Further analysis: </a:t>
            </a:r>
          </a:p>
          <a:p>
            <a:r>
              <a:rPr lang="en-GB" sz="2000" b="1" dirty="0">
                <a:solidFill>
                  <a:schemeClr val="bg2"/>
                </a:solidFill>
              </a:rPr>
              <a:t>Computational modelling </a:t>
            </a:r>
            <a:r>
              <a:rPr lang="en-GB" sz="2000" dirty="0">
                <a:solidFill>
                  <a:schemeClr val="bg2"/>
                </a:solidFill>
              </a:rPr>
              <a:t>(the drift-diffusion model) was</a:t>
            </a:r>
            <a:r>
              <a:rPr lang="en-GB" sz="2000" b="1" dirty="0">
                <a:solidFill>
                  <a:schemeClr val="bg2"/>
                </a:solidFill>
              </a:rPr>
              <a:t> </a:t>
            </a:r>
            <a:r>
              <a:rPr lang="en-GB" sz="2000" dirty="0">
                <a:solidFill>
                  <a:schemeClr val="bg2"/>
                </a:solidFill>
              </a:rPr>
              <a:t>used to understand the </a:t>
            </a:r>
            <a:r>
              <a:rPr lang="en-GB" sz="2000" b="1" dirty="0">
                <a:solidFill>
                  <a:schemeClr val="bg2"/>
                </a:solidFill>
              </a:rPr>
              <a:t>decisional processes </a:t>
            </a:r>
            <a:r>
              <a:rPr lang="en-GB" sz="2000" dirty="0">
                <a:solidFill>
                  <a:schemeClr val="bg2"/>
                </a:solidFill>
              </a:rPr>
              <a:t>that </a:t>
            </a:r>
            <a:r>
              <a:rPr lang="en-GB" sz="2000" b="1" dirty="0">
                <a:solidFill>
                  <a:schemeClr val="bg2"/>
                </a:solidFill>
              </a:rPr>
              <a:t>underlie </a:t>
            </a:r>
            <a:r>
              <a:rPr lang="en-GB" sz="2000" dirty="0">
                <a:solidFill>
                  <a:schemeClr val="bg2"/>
                </a:solidFill>
              </a:rPr>
              <a:t>the processing speed performance differences in CS players. </a:t>
            </a:r>
          </a:p>
        </p:txBody>
      </p:sp>
      <p:sp>
        <p:nvSpPr>
          <p:cNvPr id="4" name="Slide Number Placeholder 3">
            <a:extLst>
              <a:ext uri="{FF2B5EF4-FFF2-40B4-BE49-F238E27FC236}">
                <a16:creationId xmlns:a16="http://schemas.microsoft.com/office/drawing/2014/main" id="{ED77382A-813F-78C0-8A64-CB46E4EF824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15</a:t>
            </a:fld>
            <a:endParaRPr lang="en-GB"/>
          </a:p>
        </p:txBody>
      </p:sp>
      <p:sp>
        <p:nvSpPr>
          <p:cNvPr id="20" name="Text Placeholder 2">
            <a:extLst>
              <a:ext uri="{FF2B5EF4-FFF2-40B4-BE49-F238E27FC236}">
                <a16:creationId xmlns:a16="http://schemas.microsoft.com/office/drawing/2014/main" id="{6416257F-EDBF-87A1-2AA3-7440D0469AB6}"/>
              </a:ext>
            </a:extLst>
          </p:cNvPr>
          <p:cNvSpPr txBox="1">
            <a:spLocks/>
          </p:cNvSpPr>
          <p:nvPr/>
        </p:nvSpPr>
        <p:spPr>
          <a:xfrm>
            <a:off x="122924" y="2201059"/>
            <a:ext cx="2880000" cy="2783317"/>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dk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r>
              <a:rPr lang="en-GB" sz="2000" dirty="0">
                <a:solidFill>
                  <a:schemeClr val="tx2"/>
                </a:solidFill>
              </a:rPr>
              <a:t>May be </a:t>
            </a:r>
            <a:r>
              <a:rPr lang="en-GB" sz="2000" b="1" dirty="0">
                <a:solidFill>
                  <a:schemeClr val="tx2"/>
                </a:solidFill>
              </a:rPr>
              <a:t>other measures</a:t>
            </a:r>
            <a:r>
              <a:rPr lang="en-GB" sz="2000" dirty="0">
                <a:solidFill>
                  <a:schemeClr val="tx2"/>
                </a:solidFill>
              </a:rPr>
              <a:t>?</a:t>
            </a:r>
          </a:p>
          <a:p>
            <a:r>
              <a:rPr lang="en-GB" sz="2000" dirty="0">
                <a:solidFill>
                  <a:schemeClr val="tx2"/>
                </a:solidFill>
              </a:rPr>
              <a:t>Can </a:t>
            </a:r>
            <a:r>
              <a:rPr lang="en-GB" sz="2000" b="1" dirty="0">
                <a:solidFill>
                  <a:schemeClr val="tx2"/>
                </a:solidFill>
              </a:rPr>
              <a:t>similar</a:t>
            </a:r>
            <a:r>
              <a:rPr lang="en-GB" sz="2000" dirty="0">
                <a:solidFill>
                  <a:schemeClr val="tx2"/>
                </a:solidFill>
              </a:rPr>
              <a:t> measures be used in </a:t>
            </a:r>
            <a:r>
              <a:rPr lang="en-GB" sz="2000" b="1" dirty="0">
                <a:solidFill>
                  <a:schemeClr val="tx2"/>
                </a:solidFill>
              </a:rPr>
              <a:t>other genres</a:t>
            </a:r>
            <a:r>
              <a:rPr lang="en-GB" sz="2000" dirty="0">
                <a:solidFill>
                  <a:schemeClr val="tx2"/>
                </a:solidFill>
              </a:rPr>
              <a:t>?</a:t>
            </a:r>
          </a:p>
        </p:txBody>
      </p:sp>
      <p:sp>
        <p:nvSpPr>
          <p:cNvPr id="21" name="Text Placeholder 2">
            <a:extLst>
              <a:ext uri="{FF2B5EF4-FFF2-40B4-BE49-F238E27FC236}">
                <a16:creationId xmlns:a16="http://schemas.microsoft.com/office/drawing/2014/main" id="{E366EBC3-73DA-CB1C-8984-8FB3D5218CB8}"/>
              </a:ext>
            </a:extLst>
          </p:cNvPr>
          <p:cNvSpPr txBox="1">
            <a:spLocks/>
          </p:cNvSpPr>
          <p:nvPr/>
        </p:nvSpPr>
        <p:spPr>
          <a:xfrm>
            <a:off x="3198895" y="2913529"/>
            <a:ext cx="2880000" cy="2991707"/>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dk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r>
              <a:rPr lang="en-GB" sz="2000" dirty="0">
                <a:solidFill>
                  <a:schemeClr val="tx2"/>
                </a:solidFill>
              </a:rPr>
              <a:t>Do more expert players need to </a:t>
            </a:r>
            <a:r>
              <a:rPr lang="en-GB" sz="2000" b="1" dirty="0">
                <a:solidFill>
                  <a:schemeClr val="tx2"/>
                </a:solidFill>
              </a:rPr>
              <a:t>multitask less</a:t>
            </a:r>
            <a:r>
              <a:rPr lang="en-GB" sz="2000" dirty="0">
                <a:solidFill>
                  <a:schemeClr val="tx2"/>
                </a:solidFill>
              </a:rPr>
              <a:t>, and thus </a:t>
            </a:r>
            <a:r>
              <a:rPr lang="en-GB" sz="2000" b="1" dirty="0">
                <a:solidFill>
                  <a:schemeClr val="tx2"/>
                </a:solidFill>
              </a:rPr>
              <a:t>rely on RTs </a:t>
            </a:r>
            <a:r>
              <a:rPr lang="en-GB" sz="2000" dirty="0">
                <a:solidFill>
                  <a:schemeClr val="tx2"/>
                </a:solidFill>
              </a:rPr>
              <a:t>more?</a:t>
            </a:r>
          </a:p>
        </p:txBody>
      </p:sp>
    </p:spTree>
    <p:custDataLst>
      <p:tags r:id="rId1"/>
    </p:custDataLst>
    <p:extLst>
      <p:ext uri="{BB962C8B-B14F-4D97-AF65-F5344CB8AC3E}">
        <p14:creationId xmlns:p14="http://schemas.microsoft.com/office/powerpoint/2010/main" val="1699203037"/>
      </p:ext>
    </p:extLst>
  </p:cSld>
  <p:clrMapOvr>
    <a:masterClrMapping/>
  </p:clrMapOvr>
  <mc:AlternateContent xmlns:mc="http://schemas.openxmlformats.org/markup-compatibility/2006" xmlns:p14="http://schemas.microsoft.com/office/powerpoint/2010/main">
    <mc:Choice Requires="p14">
      <p:transition spd="slow" p14:dur="2000" advTm="64563"/>
    </mc:Choice>
    <mc:Fallback xmlns="">
      <p:transition spd="slow" advTm="6456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fade">
                                      <p:cBhvr>
                                        <p:cTn id="12" dur="500"/>
                                        <p:tgtEl>
                                          <p:spTgt spid="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20" grpId="0"/>
      <p:bldP spid="2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5">
            <a:extLst>
              <a:ext uri="{FF2B5EF4-FFF2-40B4-BE49-F238E27FC236}">
                <a16:creationId xmlns:a16="http://schemas.microsoft.com/office/drawing/2014/main" id="{BC36FF0D-A000-8CD9-C2D2-EBEA20F8844A}"/>
              </a:ext>
            </a:extLst>
          </p:cNvPr>
          <p:cNvSpPr txBox="1">
            <a:spLocks/>
          </p:cNvSpPr>
          <p:nvPr/>
        </p:nvSpPr>
        <p:spPr>
          <a:xfrm>
            <a:off x="3432248" y="1029761"/>
            <a:ext cx="2265915" cy="400202"/>
          </a:xfrm>
          <a:prstGeom prst="rect">
            <a:avLst/>
          </a:prstGeom>
          <a:noFill/>
          <a:ln>
            <a:noFill/>
          </a:ln>
        </p:spPr>
        <p:txBody>
          <a:bodyPr spcFirstLastPara="1" wrap="square" lIns="91425" tIns="91425" rIns="91425" bIns="91425" anchor="t" anchorCtr="0">
            <a:normAutofit fontScale="92500" lnSpcReduction="20000"/>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tx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r>
              <a:rPr lang="en-GB" sz="1600" dirty="0"/>
              <a:t>www.eleanorhyde.com</a:t>
            </a:r>
          </a:p>
        </p:txBody>
      </p:sp>
      <p:sp>
        <p:nvSpPr>
          <p:cNvPr id="2" name="Title 1">
            <a:extLst>
              <a:ext uri="{FF2B5EF4-FFF2-40B4-BE49-F238E27FC236}">
                <a16:creationId xmlns:a16="http://schemas.microsoft.com/office/drawing/2014/main" id="{9DC61547-6F30-4788-9EA0-A4CD4490EF94}"/>
              </a:ext>
            </a:extLst>
          </p:cNvPr>
          <p:cNvSpPr>
            <a:spLocks noGrp="1"/>
          </p:cNvSpPr>
          <p:nvPr>
            <p:ph type="title"/>
          </p:nvPr>
        </p:nvSpPr>
        <p:spPr>
          <a:xfrm>
            <a:off x="540932" y="495642"/>
            <a:ext cx="4664150" cy="2139349"/>
          </a:xfrm>
        </p:spPr>
        <p:txBody>
          <a:bodyPr/>
          <a:lstStyle/>
          <a:p>
            <a:r>
              <a:rPr lang="en-GB" sz="3000" dirty="0"/>
              <a:t>Thanks for listening!</a:t>
            </a:r>
          </a:p>
        </p:txBody>
      </p:sp>
      <p:sp>
        <p:nvSpPr>
          <p:cNvPr id="6" name="Text Placeholder 5">
            <a:extLst>
              <a:ext uri="{FF2B5EF4-FFF2-40B4-BE49-F238E27FC236}">
                <a16:creationId xmlns:a16="http://schemas.microsoft.com/office/drawing/2014/main" id="{57C2C180-93AC-C66A-1955-6E745B510EA2}"/>
              </a:ext>
            </a:extLst>
          </p:cNvPr>
          <p:cNvSpPr>
            <a:spLocks noGrp="1"/>
          </p:cNvSpPr>
          <p:nvPr>
            <p:ph type="body" sz="quarter" idx="14"/>
          </p:nvPr>
        </p:nvSpPr>
        <p:spPr>
          <a:xfrm>
            <a:off x="805993" y="1029423"/>
            <a:ext cx="2473050" cy="400202"/>
          </a:xfrm>
        </p:spPr>
        <p:txBody>
          <a:bodyPr>
            <a:normAutofit fontScale="92500" lnSpcReduction="20000"/>
          </a:bodyPr>
          <a:lstStyle/>
          <a:p>
            <a:r>
              <a:rPr lang="en-GB" sz="1600" dirty="0"/>
              <a:t>erahyde1@sheffield.ac.uk</a:t>
            </a:r>
          </a:p>
        </p:txBody>
      </p:sp>
      <p:pic>
        <p:nvPicPr>
          <p:cNvPr id="8" name="Graphic 7" descr="Email with solid fill">
            <a:extLst>
              <a:ext uri="{FF2B5EF4-FFF2-40B4-BE49-F238E27FC236}">
                <a16:creationId xmlns:a16="http://schemas.microsoft.com/office/drawing/2014/main" id="{24255FE0-FB32-AE5A-CE66-EB3A45B862E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52795" y="1046835"/>
            <a:ext cx="270000" cy="270000"/>
          </a:xfrm>
          <a:prstGeom prst="rect">
            <a:avLst/>
          </a:prstGeom>
        </p:spPr>
      </p:pic>
      <p:pic>
        <p:nvPicPr>
          <p:cNvPr id="10" name="Graphic 9" descr="Internet with solid fill">
            <a:extLst>
              <a:ext uri="{FF2B5EF4-FFF2-40B4-BE49-F238E27FC236}">
                <a16:creationId xmlns:a16="http://schemas.microsoft.com/office/drawing/2014/main" id="{57701D25-2DB1-386B-1A45-6447F3BF978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236515" y="1057229"/>
            <a:ext cx="324000" cy="324000"/>
          </a:xfrm>
          <a:prstGeom prst="rect">
            <a:avLst/>
          </a:prstGeom>
        </p:spPr>
      </p:pic>
      <p:pic>
        <p:nvPicPr>
          <p:cNvPr id="12" name="Picture Placeholder 17">
            <a:extLst>
              <a:ext uri="{FF2B5EF4-FFF2-40B4-BE49-F238E27FC236}">
                <a16:creationId xmlns:a16="http://schemas.microsoft.com/office/drawing/2014/main" id="{AB0A3AC5-E81F-41AA-9E8D-B33254B565DC}"/>
              </a:ext>
            </a:extLst>
          </p:cNvPr>
          <p:cNvPicPr>
            <a:picLocks noChangeAspect="1"/>
          </p:cNvPicPr>
          <p:nvPr/>
        </p:nvPicPr>
        <p:blipFill>
          <a:blip r:embed="rId7"/>
          <a:srcRect/>
          <a:stretch/>
        </p:blipFill>
        <p:spPr>
          <a:xfrm>
            <a:off x="4637897" y="1445639"/>
            <a:ext cx="1440000" cy="1440000"/>
          </a:xfrm>
          <a:prstGeom prst="ellipse">
            <a:avLst/>
          </a:prstGeom>
        </p:spPr>
      </p:pic>
      <p:pic>
        <p:nvPicPr>
          <p:cNvPr id="13" name="Picture Placeholder 15">
            <a:extLst>
              <a:ext uri="{FF2B5EF4-FFF2-40B4-BE49-F238E27FC236}">
                <a16:creationId xmlns:a16="http://schemas.microsoft.com/office/drawing/2014/main" id="{76EE2AA0-3958-67DB-9D7A-9FDAF714542B}"/>
              </a:ext>
            </a:extLst>
          </p:cNvPr>
          <p:cNvPicPr>
            <a:picLocks noChangeAspect="1"/>
          </p:cNvPicPr>
          <p:nvPr/>
        </p:nvPicPr>
        <p:blipFill>
          <a:blip r:embed="rId8"/>
          <a:srcRect/>
          <a:stretch/>
        </p:blipFill>
        <p:spPr>
          <a:xfrm>
            <a:off x="787795" y="2908515"/>
            <a:ext cx="1440000" cy="1440000"/>
          </a:xfrm>
          <a:prstGeom prst="ellipse">
            <a:avLst/>
          </a:prstGeom>
        </p:spPr>
      </p:pic>
      <p:pic>
        <p:nvPicPr>
          <p:cNvPr id="14" name="Picture Placeholder 13">
            <a:extLst>
              <a:ext uri="{FF2B5EF4-FFF2-40B4-BE49-F238E27FC236}">
                <a16:creationId xmlns:a16="http://schemas.microsoft.com/office/drawing/2014/main" id="{33AD12F7-E095-56C7-664D-296123CC26E5}"/>
              </a:ext>
            </a:extLst>
          </p:cNvPr>
          <p:cNvPicPr>
            <a:picLocks noChangeAspect="1"/>
          </p:cNvPicPr>
          <p:nvPr/>
        </p:nvPicPr>
        <p:blipFill>
          <a:blip r:embed="rId9"/>
          <a:srcRect/>
          <a:stretch/>
        </p:blipFill>
        <p:spPr>
          <a:xfrm>
            <a:off x="787795" y="1447037"/>
            <a:ext cx="1440000" cy="1440000"/>
          </a:xfrm>
          <a:prstGeom prst="ellipse">
            <a:avLst/>
          </a:prstGeom>
        </p:spPr>
      </p:pic>
      <p:pic>
        <p:nvPicPr>
          <p:cNvPr id="15" name="Picture Placeholder 17">
            <a:extLst>
              <a:ext uri="{FF2B5EF4-FFF2-40B4-BE49-F238E27FC236}">
                <a16:creationId xmlns:a16="http://schemas.microsoft.com/office/drawing/2014/main" id="{1830721A-84EC-1FBB-8636-2AC9B302D38A}"/>
              </a:ext>
            </a:extLst>
          </p:cNvPr>
          <p:cNvPicPr>
            <a:picLocks noChangeAspect="1"/>
          </p:cNvPicPr>
          <p:nvPr/>
        </p:nvPicPr>
        <p:blipFill>
          <a:blip r:embed="rId10"/>
          <a:srcRect/>
          <a:stretch/>
        </p:blipFill>
        <p:spPr>
          <a:xfrm>
            <a:off x="4637897" y="2919086"/>
            <a:ext cx="1440000" cy="1440000"/>
          </a:xfrm>
          <a:prstGeom prst="ellipse">
            <a:avLst/>
          </a:prstGeom>
          <a:noFill/>
          <a:ln>
            <a:noFill/>
          </a:ln>
        </p:spPr>
      </p:pic>
      <p:sp>
        <p:nvSpPr>
          <p:cNvPr id="16" name="Text Placeholder 6">
            <a:extLst>
              <a:ext uri="{FF2B5EF4-FFF2-40B4-BE49-F238E27FC236}">
                <a16:creationId xmlns:a16="http://schemas.microsoft.com/office/drawing/2014/main" id="{032B9191-D89D-B550-9AF1-695DDDB3B597}"/>
              </a:ext>
            </a:extLst>
          </p:cNvPr>
          <p:cNvSpPr txBox="1">
            <a:spLocks/>
          </p:cNvSpPr>
          <p:nvPr/>
        </p:nvSpPr>
        <p:spPr>
          <a:xfrm>
            <a:off x="2111793" y="3322843"/>
            <a:ext cx="2314575" cy="541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tx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r>
              <a:rPr lang="en-US" sz="1200" b="1" dirty="0">
                <a:solidFill>
                  <a:schemeClr val="bg2"/>
                </a:solidFill>
                <a:latin typeface="Source Sans Pro" panose="020B0503030403020204" pitchFamily="34" charset="0"/>
              </a:rPr>
              <a:t>Dr Dan Carroll</a:t>
            </a:r>
          </a:p>
          <a:p>
            <a:r>
              <a:rPr lang="en-US" sz="1200" b="1" dirty="0">
                <a:solidFill>
                  <a:schemeClr val="bg2"/>
                </a:solidFill>
                <a:latin typeface="Source Sans Pro" panose="020B0503030403020204" pitchFamily="34" charset="0"/>
              </a:rPr>
              <a:t>The University of Sheffield</a:t>
            </a:r>
          </a:p>
        </p:txBody>
      </p:sp>
      <p:sp>
        <p:nvSpPr>
          <p:cNvPr id="17" name="Text Placeholder 9">
            <a:extLst>
              <a:ext uri="{FF2B5EF4-FFF2-40B4-BE49-F238E27FC236}">
                <a16:creationId xmlns:a16="http://schemas.microsoft.com/office/drawing/2014/main" id="{FDAEC6A2-4AB1-DCB0-7A0D-DBE9B036B42D}"/>
              </a:ext>
            </a:extLst>
          </p:cNvPr>
          <p:cNvSpPr txBox="1">
            <a:spLocks/>
          </p:cNvSpPr>
          <p:nvPr/>
        </p:nvSpPr>
        <p:spPr>
          <a:xfrm>
            <a:off x="6020814" y="1891845"/>
            <a:ext cx="2314575" cy="541800"/>
          </a:xfrm>
          <a:prstGeom prst="rect">
            <a:avLst/>
          </a:prstGeom>
        </p:spPr>
        <p:txBody>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200" b="1" dirty="0">
                <a:solidFill>
                  <a:schemeClr val="bg2"/>
                </a:solidFill>
                <a:latin typeface="Source Sans Pro" panose="020B0503030403020204" pitchFamily="34" charset="0"/>
              </a:rPr>
              <a:t>Dr Robert Schmidt</a:t>
            </a:r>
          </a:p>
          <a:p>
            <a:r>
              <a:rPr lang="en-US" sz="1200" b="1" dirty="0">
                <a:solidFill>
                  <a:schemeClr val="bg2"/>
                </a:solidFill>
                <a:latin typeface="Source Sans Pro" panose="020B0503030403020204" pitchFamily="34" charset="0"/>
              </a:rPr>
              <a:t>Ruhr-Universität Bochum</a:t>
            </a:r>
          </a:p>
        </p:txBody>
      </p:sp>
      <p:sp>
        <p:nvSpPr>
          <p:cNvPr id="18" name="Text Placeholder 3">
            <a:extLst>
              <a:ext uri="{FF2B5EF4-FFF2-40B4-BE49-F238E27FC236}">
                <a16:creationId xmlns:a16="http://schemas.microsoft.com/office/drawing/2014/main" id="{27CC879F-F609-29B0-FF3E-7116DED13EF2}"/>
              </a:ext>
            </a:extLst>
          </p:cNvPr>
          <p:cNvSpPr txBox="1">
            <a:spLocks/>
          </p:cNvSpPr>
          <p:nvPr/>
        </p:nvSpPr>
        <p:spPr>
          <a:xfrm>
            <a:off x="2175593" y="1891845"/>
            <a:ext cx="2314575" cy="541800"/>
          </a:xfrm>
          <a:prstGeom prst="rect">
            <a:avLst/>
          </a:prstGeom>
        </p:spPr>
        <p:txBody>
          <a:bodyPr>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200" b="1" dirty="0">
                <a:solidFill>
                  <a:schemeClr val="bg2"/>
                </a:solidFill>
                <a:latin typeface="Source Sans Pro" panose="020B0503030403020204" pitchFamily="34" charset="0"/>
              </a:rPr>
              <a:t>Dr Claudia von Bastian</a:t>
            </a:r>
          </a:p>
          <a:p>
            <a:r>
              <a:rPr lang="en-US" sz="1200" b="1" dirty="0">
                <a:solidFill>
                  <a:schemeClr val="bg2"/>
                </a:solidFill>
                <a:latin typeface="Source Sans Pro" panose="020B0503030403020204" pitchFamily="34" charset="0"/>
              </a:rPr>
              <a:t>The University of Sheffield</a:t>
            </a:r>
          </a:p>
        </p:txBody>
      </p:sp>
      <p:sp>
        <p:nvSpPr>
          <p:cNvPr id="19" name="Text Placeholder 9">
            <a:extLst>
              <a:ext uri="{FF2B5EF4-FFF2-40B4-BE49-F238E27FC236}">
                <a16:creationId xmlns:a16="http://schemas.microsoft.com/office/drawing/2014/main" id="{829508BD-BF62-01F3-968D-8E9DD01C0C8A}"/>
              </a:ext>
            </a:extLst>
          </p:cNvPr>
          <p:cNvSpPr txBox="1">
            <a:spLocks/>
          </p:cNvSpPr>
          <p:nvPr/>
        </p:nvSpPr>
        <p:spPr>
          <a:xfrm>
            <a:off x="5952191" y="3474576"/>
            <a:ext cx="2314575" cy="33188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76200" marR="0" lvl="0" indent="0" algn="ctr" rtl="0" eaLnBrk="1" hangingPunct="1">
              <a:lnSpc>
                <a:spcPct val="115000"/>
              </a:lnSpc>
              <a:spcBef>
                <a:spcPts val="0"/>
              </a:spcBef>
              <a:spcAft>
                <a:spcPts val="0"/>
              </a:spcAft>
              <a:buClr>
                <a:schemeClr val="dk2"/>
              </a:buClr>
              <a:buSzPts val="2400"/>
              <a:buFont typeface="Source Sans Pro"/>
              <a:buNone/>
              <a:defRPr sz="2000" b="1" i="0" u="none" strike="noStrike" cap="none">
                <a:solidFill>
                  <a:schemeClr val="dk2"/>
                </a:solidFill>
                <a:latin typeface="Source Sans Pro SemiBold" panose="020B0503030403020204" pitchFamily="34" charset="0"/>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pPr algn="l"/>
            <a:r>
              <a:rPr lang="en-US" sz="1200" dirty="0">
                <a:solidFill>
                  <a:schemeClr val="bg2"/>
                </a:solidFill>
                <a:latin typeface="Source Sans Pro" panose="020B0503030403020204" pitchFamily="34" charset="0"/>
              </a:rPr>
              <a:t>Endpoint</a:t>
            </a:r>
          </a:p>
          <a:p>
            <a:endParaRPr lang="en-US" sz="1200" dirty="0">
              <a:solidFill>
                <a:schemeClr val="bg2"/>
              </a:solidFill>
              <a:latin typeface="Source Sans Pro" panose="020B0503030403020204" pitchFamily="34" charset="0"/>
            </a:endParaRPr>
          </a:p>
        </p:txBody>
      </p:sp>
    </p:spTree>
    <p:extLst>
      <p:ext uri="{BB962C8B-B14F-4D97-AF65-F5344CB8AC3E}">
        <p14:creationId xmlns:p14="http://schemas.microsoft.com/office/powerpoint/2010/main" val="13199938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9B6C4-E8A3-B4E2-1FF6-C119EDFD171E}"/>
              </a:ext>
            </a:extLst>
          </p:cNvPr>
          <p:cNvSpPr>
            <a:spLocks noGrp="1"/>
          </p:cNvSpPr>
          <p:nvPr>
            <p:ph type="title"/>
          </p:nvPr>
        </p:nvSpPr>
        <p:spPr/>
        <p:txBody>
          <a:bodyPr/>
          <a:lstStyle/>
          <a:p>
            <a:r>
              <a:rPr lang="en-GB" dirty="0"/>
              <a:t>Participants (N = 235)</a:t>
            </a:r>
          </a:p>
        </p:txBody>
      </p:sp>
      <p:sp>
        <p:nvSpPr>
          <p:cNvPr id="3" name="Slide Number Placeholder 2">
            <a:extLst>
              <a:ext uri="{FF2B5EF4-FFF2-40B4-BE49-F238E27FC236}">
                <a16:creationId xmlns:a16="http://schemas.microsoft.com/office/drawing/2014/main" id="{92975E3B-1AA8-01FC-7F18-6BBC8AD1A60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17</a:t>
            </a:fld>
            <a:endParaRPr lang="en-GB"/>
          </a:p>
        </p:txBody>
      </p:sp>
      <p:graphicFrame>
        <p:nvGraphicFramePr>
          <p:cNvPr id="5" name="Table 4">
            <a:extLst>
              <a:ext uri="{FF2B5EF4-FFF2-40B4-BE49-F238E27FC236}">
                <a16:creationId xmlns:a16="http://schemas.microsoft.com/office/drawing/2014/main" id="{A0CA4B52-502C-E497-8679-F16932B33EDC}"/>
              </a:ext>
            </a:extLst>
          </p:cNvPr>
          <p:cNvGraphicFramePr>
            <a:graphicFrameLocks noGrp="1"/>
          </p:cNvGraphicFramePr>
          <p:nvPr>
            <p:extLst>
              <p:ext uri="{D42A27DB-BD31-4B8C-83A1-F6EECF244321}">
                <p14:modId xmlns:p14="http://schemas.microsoft.com/office/powerpoint/2010/main" val="2624559071"/>
              </p:ext>
            </p:extLst>
          </p:nvPr>
        </p:nvGraphicFramePr>
        <p:xfrm>
          <a:off x="128200" y="838761"/>
          <a:ext cx="8892875" cy="2737392"/>
        </p:xfrm>
        <a:graphic>
          <a:graphicData uri="http://schemas.openxmlformats.org/drawingml/2006/table">
            <a:tbl>
              <a:tblPr/>
              <a:tblGrid>
                <a:gridCol w="2092615">
                  <a:extLst>
                    <a:ext uri="{9D8B030D-6E8A-4147-A177-3AD203B41FA5}">
                      <a16:colId xmlns:a16="http://schemas.microsoft.com/office/drawing/2014/main" val="2123832469"/>
                    </a:ext>
                  </a:extLst>
                </a:gridCol>
                <a:gridCol w="680026">
                  <a:extLst>
                    <a:ext uri="{9D8B030D-6E8A-4147-A177-3AD203B41FA5}">
                      <a16:colId xmlns:a16="http://schemas.microsoft.com/office/drawing/2014/main" val="1929097744"/>
                    </a:ext>
                  </a:extLst>
                </a:gridCol>
                <a:gridCol w="680026">
                  <a:extLst>
                    <a:ext uri="{9D8B030D-6E8A-4147-A177-3AD203B41FA5}">
                      <a16:colId xmlns:a16="http://schemas.microsoft.com/office/drawing/2014/main" val="1247527451"/>
                    </a:ext>
                  </a:extLst>
                </a:gridCol>
                <a:gridCol w="680026">
                  <a:extLst>
                    <a:ext uri="{9D8B030D-6E8A-4147-A177-3AD203B41FA5}">
                      <a16:colId xmlns:a16="http://schemas.microsoft.com/office/drawing/2014/main" val="1225627575"/>
                    </a:ext>
                  </a:extLst>
                </a:gridCol>
                <a:gridCol w="680026">
                  <a:extLst>
                    <a:ext uri="{9D8B030D-6E8A-4147-A177-3AD203B41FA5}">
                      <a16:colId xmlns:a16="http://schemas.microsoft.com/office/drawing/2014/main" val="2532668772"/>
                    </a:ext>
                  </a:extLst>
                </a:gridCol>
                <a:gridCol w="680026">
                  <a:extLst>
                    <a:ext uri="{9D8B030D-6E8A-4147-A177-3AD203B41FA5}">
                      <a16:colId xmlns:a16="http://schemas.microsoft.com/office/drawing/2014/main" val="321544411"/>
                    </a:ext>
                  </a:extLst>
                </a:gridCol>
                <a:gridCol w="680026">
                  <a:extLst>
                    <a:ext uri="{9D8B030D-6E8A-4147-A177-3AD203B41FA5}">
                      <a16:colId xmlns:a16="http://schemas.microsoft.com/office/drawing/2014/main" val="1718436222"/>
                    </a:ext>
                  </a:extLst>
                </a:gridCol>
                <a:gridCol w="680026">
                  <a:extLst>
                    <a:ext uri="{9D8B030D-6E8A-4147-A177-3AD203B41FA5}">
                      <a16:colId xmlns:a16="http://schemas.microsoft.com/office/drawing/2014/main" val="1406745541"/>
                    </a:ext>
                  </a:extLst>
                </a:gridCol>
                <a:gridCol w="680026">
                  <a:extLst>
                    <a:ext uri="{9D8B030D-6E8A-4147-A177-3AD203B41FA5}">
                      <a16:colId xmlns:a16="http://schemas.microsoft.com/office/drawing/2014/main" val="3752957575"/>
                    </a:ext>
                  </a:extLst>
                </a:gridCol>
                <a:gridCol w="680026">
                  <a:extLst>
                    <a:ext uri="{9D8B030D-6E8A-4147-A177-3AD203B41FA5}">
                      <a16:colId xmlns:a16="http://schemas.microsoft.com/office/drawing/2014/main" val="1270559437"/>
                    </a:ext>
                  </a:extLst>
                </a:gridCol>
                <a:gridCol w="680026">
                  <a:extLst>
                    <a:ext uri="{9D8B030D-6E8A-4147-A177-3AD203B41FA5}">
                      <a16:colId xmlns:a16="http://schemas.microsoft.com/office/drawing/2014/main" val="278518753"/>
                    </a:ext>
                  </a:extLst>
                </a:gridCol>
              </a:tblGrid>
              <a:tr h="160311">
                <a:tc rowSpan="2">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 </a:t>
                      </a:r>
                    </a:p>
                    <a:p>
                      <a:pPr algn="ctr" rtl="0"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 </a:t>
                      </a:r>
                    </a:p>
                  </a:txBody>
                  <a:tcPr marL="6017" marR="6017" marT="6017"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1" i="0" u="none" strike="noStrike" dirty="0">
                          <a:solidFill>
                            <a:srgbClr val="000000"/>
                          </a:solidFill>
                          <a:effectLst/>
                          <a:latin typeface="Source Sans Pro" panose="020B0503030403020204" pitchFamily="34" charset="0"/>
                          <a:cs typeface="Times New Roman" panose="02020603050405020304" pitchFamily="18" charset="0"/>
                        </a:rPr>
                        <a:t>Full Sample</a:t>
                      </a:r>
                    </a:p>
                  </a:txBody>
                  <a:tcPr marL="6017" marR="6017" marT="6017"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lnTlToBr w="12700" cmpd="sng">
                      <a:noFill/>
                      <a:prstDash val="solid"/>
                    </a:lnTlToBr>
                    <a:lnBlToTr w="12700" cmpd="sng">
                      <a:noFill/>
                      <a:prstDash val="solid"/>
                    </a:lnBlToTr>
                    <a:noFill/>
                  </a:tcPr>
                </a:tc>
                <a:tc hMerge="1">
                  <a:txBody>
                    <a:bodyPr/>
                    <a:lstStyle/>
                    <a:p>
                      <a:endParaRPr lang="en-GB"/>
                    </a:p>
                  </a:txBody>
                  <a:tcPr/>
                </a:tc>
                <a:tc gridSpan="2">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1" i="0" u="none" strike="noStrike" dirty="0">
                          <a:solidFill>
                            <a:srgbClr val="F5BB00"/>
                          </a:solidFill>
                          <a:effectLst/>
                          <a:latin typeface="Source Sans Pro" panose="020B0503030403020204" pitchFamily="34" charset="0"/>
                          <a:cs typeface="Times New Roman" panose="02020603050405020304" pitchFamily="18" charset="0"/>
                        </a:rPr>
                        <a:t>Casual</a:t>
                      </a:r>
                    </a:p>
                  </a:txBody>
                  <a:tcPr marL="6017" marR="6017" marT="6017"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lnTlToBr w="12700" cmpd="sng">
                      <a:noFill/>
                      <a:prstDash val="solid"/>
                    </a:lnTlToBr>
                    <a:lnBlToTr w="12700" cmpd="sng">
                      <a:noFill/>
                      <a:prstDash val="solid"/>
                    </a:lnBlToTr>
                    <a:noFill/>
                  </a:tcPr>
                </a:tc>
                <a:tc hMerge="1">
                  <a:txBody>
                    <a:bodyPr/>
                    <a:lstStyle/>
                    <a:p>
                      <a:endParaRPr lang="en-GB"/>
                    </a:p>
                  </a:txBody>
                  <a:tcPr/>
                </a:tc>
                <a:tc gridSpan="2">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1" i="0" u="none" strike="noStrike" dirty="0">
                          <a:solidFill>
                            <a:srgbClr val="F038FF"/>
                          </a:solidFill>
                          <a:effectLst/>
                          <a:latin typeface="Source Sans Pro" panose="020B0503030403020204" pitchFamily="34" charset="0"/>
                          <a:cs typeface="Times New Roman" panose="02020603050405020304" pitchFamily="18" charset="0"/>
                        </a:rPr>
                        <a:t>Experienced</a:t>
                      </a:r>
                    </a:p>
                  </a:txBody>
                  <a:tcPr marL="6017" marR="6017" marT="6017"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lnTlToBr w="12700" cmpd="sng">
                      <a:noFill/>
                      <a:prstDash val="solid"/>
                    </a:lnTlToBr>
                    <a:lnBlToTr w="12700" cmpd="sng">
                      <a:noFill/>
                      <a:prstDash val="solid"/>
                    </a:lnBlToTr>
                    <a:noFill/>
                  </a:tcPr>
                </a:tc>
                <a:tc hMerge="1">
                  <a:txBody>
                    <a:bodyPr/>
                    <a:lstStyle/>
                    <a:p>
                      <a:endParaRPr lang="en-GB"/>
                    </a:p>
                  </a:txBody>
                  <a:tcPr/>
                </a:tc>
                <a:tc gridSpan="2">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1" i="0" u="none" strike="noStrike" dirty="0">
                          <a:solidFill>
                            <a:srgbClr val="3772FF"/>
                          </a:solidFill>
                          <a:effectLst/>
                          <a:latin typeface="Source Sans Pro" panose="020B0503030403020204" pitchFamily="34" charset="0"/>
                          <a:cs typeface="Times New Roman" panose="02020603050405020304" pitchFamily="18" charset="0"/>
                        </a:rPr>
                        <a:t>Aspiring</a:t>
                      </a:r>
                    </a:p>
                  </a:txBody>
                  <a:tcPr marL="6017" marR="6017" marT="6017"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lnTlToBr w="12700" cmpd="sng">
                      <a:noFill/>
                      <a:prstDash val="solid"/>
                    </a:lnTlToBr>
                    <a:lnBlToTr w="12700" cmpd="sng">
                      <a:noFill/>
                      <a:prstDash val="solid"/>
                    </a:lnBlToTr>
                    <a:noFill/>
                  </a:tcPr>
                </a:tc>
                <a:tc hMerge="1">
                  <a:txBody>
                    <a:bodyPr/>
                    <a:lstStyle/>
                    <a:p>
                      <a:endParaRPr lang="en-GB"/>
                    </a:p>
                  </a:txBody>
                  <a:tcPr/>
                </a:tc>
                <a:tc gridSpan="2">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1" i="0" u="none" strike="noStrike" dirty="0">
                          <a:solidFill>
                            <a:srgbClr val="00FF00"/>
                          </a:solidFill>
                          <a:effectLst/>
                          <a:latin typeface="Source Sans Pro" panose="020B0503030403020204" pitchFamily="34" charset="0"/>
                          <a:cs typeface="Times New Roman" panose="02020603050405020304" pitchFamily="18" charset="0"/>
                        </a:rPr>
                        <a:t>Semi/Professional</a:t>
                      </a:r>
                    </a:p>
                  </a:txBody>
                  <a:tcPr marL="6017" marR="6017" marT="6017"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lnTlToBr w="12700" cmpd="sng">
                      <a:noFill/>
                      <a:prstDash val="solid"/>
                    </a:lnTlToBr>
                    <a:lnBlToTr w="12700" cmpd="sng">
                      <a:noFill/>
                      <a:prstDash val="solid"/>
                    </a:lnBlToTr>
                    <a:noFill/>
                  </a:tcPr>
                </a:tc>
                <a:tc hMerge="1">
                  <a:txBody>
                    <a:bodyPr/>
                    <a:lstStyle/>
                    <a:p>
                      <a:endParaRPr lang="en-GB"/>
                    </a:p>
                  </a:txBody>
                  <a:tcPr/>
                </a:tc>
                <a:extLst>
                  <a:ext uri="{0D108BD9-81ED-4DB2-BD59-A6C34878D82A}">
                    <a16:rowId xmlns:a16="http://schemas.microsoft.com/office/drawing/2014/main" val="1880893609"/>
                  </a:ext>
                </a:extLst>
              </a:tr>
              <a:tr h="160311">
                <a:tc vMerge="1">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 </a:t>
                      </a:r>
                    </a:p>
                  </a:txBody>
                  <a:tcPr marL="6017" marR="6017" marT="6017"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1" u="none" strike="noStrike" dirty="0">
                          <a:solidFill>
                            <a:srgbClr val="000000"/>
                          </a:solidFill>
                          <a:effectLst/>
                          <a:latin typeface="Source Sans Pro" panose="020B0503030403020204" pitchFamily="34" charset="0"/>
                          <a:cs typeface="Times New Roman" panose="02020603050405020304" pitchFamily="18" charset="0"/>
                        </a:rPr>
                        <a:t>M</a:t>
                      </a:r>
                    </a:p>
                  </a:txBody>
                  <a:tcPr marL="6017" marR="6017" marT="6017" marB="0" anchor="ctr">
                    <a:lnL w="12700" cap="flat" cmpd="sng" algn="ctr">
                      <a:solidFill>
                        <a:schemeClr val="bg2"/>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1" u="none" strike="noStrike" dirty="0">
                          <a:solidFill>
                            <a:srgbClr val="000000"/>
                          </a:solidFill>
                          <a:effectLst/>
                          <a:latin typeface="Source Sans Pro" panose="020B0503030403020204" pitchFamily="34" charset="0"/>
                          <a:cs typeface="Times New Roman" panose="02020603050405020304" pitchFamily="18" charset="0"/>
                        </a:rPr>
                        <a:t>SD</a:t>
                      </a:r>
                    </a:p>
                  </a:txBody>
                  <a:tcPr marL="6017" marR="6017" marT="6017" marB="0" anchor="ctr">
                    <a:lnL>
                      <a:noFill/>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1" u="none" strike="noStrike" dirty="0">
                          <a:solidFill>
                            <a:srgbClr val="000000"/>
                          </a:solidFill>
                          <a:effectLst/>
                          <a:latin typeface="Source Sans Pro" panose="020B0503030403020204" pitchFamily="34" charset="0"/>
                          <a:cs typeface="Times New Roman" panose="02020603050405020304" pitchFamily="18" charset="0"/>
                        </a:rPr>
                        <a:t>M</a:t>
                      </a:r>
                    </a:p>
                  </a:txBody>
                  <a:tcPr marL="6017" marR="6017" marT="6017" marB="0" anchor="ctr">
                    <a:lnL w="12700" cap="flat" cmpd="sng" algn="ctr">
                      <a:solidFill>
                        <a:schemeClr val="bg2"/>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1" u="none" strike="noStrike" dirty="0">
                          <a:solidFill>
                            <a:srgbClr val="000000"/>
                          </a:solidFill>
                          <a:effectLst/>
                          <a:latin typeface="Source Sans Pro" panose="020B0503030403020204" pitchFamily="34" charset="0"/>
                          <a:cs typeface="Times New Roman" panose="02020603050405020304" pitchFamily="18" charset="0"/>
                        </a:rPr>
                        <a:t>SD</a:t>
                      </a:r>
                    </a:p>
                  </a:txBody>
                  <a:tcPr marL="6017" marR="6017" marT="6017" marB="0" anchor="ctr">
                    <a:lnL>
                      <a:noFill/>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1" u="none" strike="noStrike" dirty="0">
                          <a:solidFill>
                            <a:srgbClr val="000000"/>
                          </a:solidFill>
                          <a:effectLst/>
                          <a:latin typeface="Source Sans Pro" panose="020B0503030403020204" pitchFamily="34" charset="0"/>
                          <a:cs typeface="Times New Roman" panose="02020603050405020304" pitchFamily="18" charset="0"/>
                        </a:rPr>
                        <a:t>M</a:t>
                      </a:r>
                    </a:p>
                  </a:txBody>
                  <a:tcPr marL="6017" marR="6017" marT="6017" marB="0" anchor="ctr">
                    <a:lnL w="12700" cap="flat" cmpd="sng" algn="ctr">
                      <a:solidFill>
                        <a:schemeClr val="bg2"/>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1" u="none" strike="noStrike" dirty="0">
                          <a:solidFill>
                            <a:srgbClr val="000000"/>
                          </a:solidFill>
                          <a:effectLst/>
                          <a:latin typeface="Source Sans Pro" panose="020B0503030403020204" pitchFamily="34" charset="0"/>
                          <a:cs typeface="Times New Roman" panose="02020603050405020304" pitchFamily="18" charset="0"/>
                        </a:rPr>
                        <a:t>SD</a:t>
                      </a:r>
                    </a:p>
                  </a:txBody>
                  <a:tcPr marL="6017" marR="6017" marT="6017" marB="0" anchor="ctr">
                    <a:lnL>
                      <a:noFill/>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1" u="none" strike="noStrike" dirty="0">
                          <a:solidFill>
                            <a:srgbClr val="000000"/>
                          </a:solidFill>
                          <a:effectLst/>
                          <a:latin typeface="Source Sans Pro" panose="020B0503030403020204" pitchFamily="34" charset="0"/>
                          <a:cs typeface="Times New Roman" panose="02020603050405020304" pitchFamily="18" charset="0"/>
                        </a:rPr>
                        <a:t>M</a:t>
                      </a:r>
                    </a:p>
                  </a:txBody>
                  <a:tcPr marL="6017" marR="6017" marT="6017" marB="0" anchor="ctr">
                    <a:lnL w="12700" cap="flat" cmpd="sng" algn="ctr">
                      <a:solidFill>
                        <a:schemeClr val="bg2"/>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1" u="none" strike="noStrike" dirty="0">
                          <a:solidFill>
                            <a:srgbClr val="000000"/>
                          </a:solidFill>
                          <a:effectLst/>
                          <a:latin typeface="Source Sans Pro" panose="020B0503030403020204" pitchFamily="34" charset="0"/>
                          <a:cs typeface="Times New Roman" panose="02020603050405020304" pitchFamily="18" charset="0"/>
                        </a:rPr>
                        <a:t>SD</a:t>
                      </a:r>
                    </a:p>
                  </a:txBody>
                  <a:tcPr marL="6017" marR="6017" marT="6017" marB="0" anchor="ctr">
                    <a:lnL>
                      <a:noFill/>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1" u="none" strike="noStrike" dirty="0">
                          <a:solidFill>
                            <a:srgbClr val="000000"/>
                          </a:solidFill>
                          <a:effectLst/>
                          <a:latin typeface="Source Sans Pro" panose="020B0503030403020204" pitchFamily="34" charset="0"/>
                          <a:cs typeface="Times New Roman" panose="02020603050405020304" pitchFamily="18" charset="0"/>
                        </a:rPr>
                        <a:t>M</a:t>
                      </a:r>
                    </a:p>
                  </a:txBody>
                  <a:tcPr marL="6017" marR="6017" marT="6017" marB="0" anchor="ctr">
                    <a:lnL w="12700" cap="flat" cmpd="sng" algn="ctr">
                      <a:solidFill>
                        <a:schemeClr val="bg2"/>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1" u="none" strike="noStrike" dirty="0">
                          <a:solidFill>
                            <a:srgbClr val="000000"/>
                          </a:solidFill>
                          <a:effectLst/>
                          <a:latin typeface="Source Sans Pro" panose="020B0503030403020204" pitchFamily="34" charset="0"/>
                          <a:cs typeface="Times New Roman" panose="02020603050405020304" pitchFamily="18" charset="0"/>
                        </a:rPr>
                        <a:t>SD</a:t>
                      </a:r>
                    </a:p>
                  </a:txBody>
                  <a:tcPr marL="6017" marR="6017" marT="6017" marB="0" anchor="ctr">
                    <a:lnL>
                      <a:noFill/>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2651994"/>
                  </a:ext>
                </a:extLst>
              </a:tr>
              <a:tr h="313082">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l"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Gender</a:t>
                      </a:r>
                    </a:p>
                    <a:p>
                      <a:pPr algn="ctr"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Male/Female/Non-Binary/Prefer not to say</a:t>
                      </a:r>
                    </a:p>
                  </a:txBody>
                  <a:tcPr marL="9525" marR="9525" marT="9525"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gridSpan="2">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211/21/1/2</a:t>
                      </a:r>
                    </a:p>
                  </a:txBody>
                  <a:tcPr marL="9525" marR="9525" marT="9525"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fontAlgn="ctr"/>
                      <a:endParaRPr lang="en-GB" sz="1200" b="0" i="0" u="none" strike="noStrike" dirty="0">
                        <a:solidFill>
                          <a:srgbClr val="000000"/>
                        </a:solidFill>
                        <a:effectLst/>
                        <a:latin typeface="Times New Roman" panose="02020603050405020304" pitchFamily="18" charset="0"/>
                      </a:endParaRPr>
                    </a:p>
                  </a:txBody>
                  <a:tcPr marL="9525" marR="9525" marT="9525"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gridSpan="2">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71/6/1/0/1</a:t>
                      </a:r>
                    </a:p>
                  </a:txBody>
                  <a:tcPr marL="9525" marR="9525" marT="9525"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fontAlgn="ctr"/>
                      <a:endParaRPr lang="en-GB" sz="1200" b="0" i="0" u="none" strike="noStrike" dirty="0">
                        <a:solidFill>
                          <a:srgbClr val="000000"/>
                        </a:solidFill>
                        <a:effectLst/>
                        <a:latin typeface="Times New Roman" panose="02020603050405020304" pitchFamily="18" charset="0"/>
                      </a:endParaRPr>
                    </a:p>
                  </a:txBody>
                  <a:tcPr marL="9525" marR="9525" marT="9525"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gridSpan="2">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84/15/1/1</a:t>
                      </a:r>
                    </a:p>
                  </a:txBody>
                  <a:tcPr marL="9525" marR="9525" marT="9525"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fontAlgn="ctr"/>
                      <a:endParaRPr lang="en-GB" sz="1200" b="0" i="0" u="none" strike="noStrike" dirty="0">
                        <a:solidFill>
                          <a:srgbClr val="000000"/>
                        </a:solidFill>
                        <a:effectLst/>
                        <a:latin typeface="Times New Roman" panose="02020603050405020304" pitchFamily="18" charset="0"/>
                      </a:endParaRPr>
                    </a:p>
                  </a:txBody>
                  <a:tcPr marL="9525" marR="9525" marT="9525"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gridSpan="2">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22/0/0/0</a:t>
                      </a:r>
                    </a:p>
                  </a:txBody>
                  <a:tcPr marL="9525" marR="9525" marT="9525"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fontAlgn="ctr"/>
                      <a:endParaRPr lang="en-GB" sz="1200" b="0" i="0" u="none" strike="noStrike" dirty="0">
                        <a:solidFill>
                          <a:srgbClr val="000000"/>
                        </a:solidFill>
                        <a:effectLst/>
                        <a:latin typeface="Times New Roman" panose="02020603050405020304" pitchFamily="18" charset="0"/>
                      </a:endParaRPr>
                    </a:p>
                  </a:txBody>
                  <a:tcPr marL="9525" marR="9525" marT="9525"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gridSpan="2">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34/0/0/0</a:t>
                      </a:r>
                    </a:p>
                  </a:txBody>
                  <a:tcPr marL="9525" marR="9525" marT="9525"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fontAlgn="ctr"/>
                      <a:endParaRPr lang="en-GB" sz="1200" b="0" i="0" u="none" strike="noStrike" dirty="0">
                        <a:solidFill>
                          <a:srgbClr val="000000"/>
                        </a:solidFill>
                        <a:effectLst/>
                        <a:latin typeface="Times New Roman" panose="02020603050405020304" pitchFamily="18" charset="0"/>
                      </a:endParaRPr>
                    </a:p>
                  </a:txBody>
                  <a:tcPr marL="9525" marR="9525" marT="9525"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37119328"/>
                  </a:ext>
                </a:extLst>
              </a:tr>
              <a:tr h="180000">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Age</a:t>
                      </a:r>
                    </a:p>
                  </a:txBody>
                  <a:tcPr marL="9525" marR="9525" marT="9525"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21.93</a:t>
                      </a:r>
                    </a:p>
                  </a:txBody>
                  <a:tcPr marL="9525" marR="9525" marT="9525" marB="0" anchor="ctr">
                    <a:lnL w="12700" cap="flat" cmpd="sng" algn="ctr">
                      <a:solidFill>
                        <a:schemeClr val="bg2"/>
                      </a:solid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4.69</a:t>
                      </a:r>
                    </a:p>
                  </a:txBody>
                  <a:tcPr marL="9525" marR="9525" marT="9525" marB="0" anchor="ctr">
                    <a:lnL>
                      <a:noFill/>
                    </a:lnL>
                    <a:lnR w="12700" cap="flat" cmpd="sng" algn="ctr">
                      <a:solidFill>
                        <a:schemeClr val="bg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34.00</a:t>
                      </a:r>
                    </a:p>
                  </a:txBody>
                  <a:tcPr marL="9525" marR="9525" marT="9525" marB="0" anchor="ctr">
                    <a:lnL w="12700" cap="flat" cmpd="sng" algn="ctr">
                      <a:solidFill>
                        <a:schemeClr val="bg2"/>
                      </a:solid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21.27</a:t>
                      </a:r>
                    </a:p>
                  </a:txBody>
                  <a:tcPr marL="9525" marR="9525" marT="9525" marB="0" anchor="ctr">
                    <a:lnL>
                      <a:noFill/>
                    </a:lnL>
                    <a:lnR w="12700" cap="flat" cmpd="sng" algn="ctr">
                      <a:solidFill>
                        <a:schemeClr val="bg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33.00</a:t>
                      </a:r>
                    </a:p>
                  </a:txBody>
                  <a:tcPr marL="9525" marR="9525" marT="9525" marB="0" anchor="ctr">
                    <a:lnL w="12700" cap="flat" cmpd="sng" algn="ctr">
                      <a:solidFill>
                        <a:schemeClr val="bg2"/>
                      </a:solid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23.77</a:t>
                      </a:r>
                    </a:p>
                  </a:txBody>
                  <a:tcPr marL="9525" marR="9525" marT="9525" marB="0" anchor="ctr">
                    <a:lnL>
                      <a:noFill/>
                    </a:lnL>
                    <a:lnR w="12700" cap="flat" cmpd="sng" algn="ctr">
                      <a:solidFill>
                        <a:schemeClr val="bg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25.00</a:t>
                      </a:r>
                    </a:p>
                  </a:txBody>
                  <a:tcPr marL="9525" marR="9525" marT="9525" marB="0" anchor="ctr">
                    <a:lnL w="12700" cap="flat" cmpd="sng" algn="ctr">
                      <a:solidFill>
                        <a:schemeClr val="bg2"/>
                      </a:solid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18.05</a:t>
                      </a:r>
                    </a:p>
                  </a:txBody>
                  <a:tcPr marL="9525" marR="9525" marT="9525" marB="0" anchor="ctr">
                    <a:lnL>
                      <a:noFill/>
                    </a:lnL>
                    <a:lnR w="12700" cap="flat" cmpd="sng" algn="ctr">
                      <a:solidFill>
                        <a:schemeClr val="bg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29.00</a:t>
                      </a:r>
                    </a:p>
                  </a:txBody>
                  <a:tcPr marL="9525" marR="9525" marT="9525" marB="0" anchor="ctr">
                    <a:lnL w="12700" cap="flat" cmpd="sng" algn="ctr">
                      <a:solidFill>
                        <a:schemeClr val="bg2"/>
                      </a:solid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20.38</a:t>
                      </a:r>
                    </a:p>
                  </a:txBody>
                  <a:tcPr marL="9525" marR="9525" marT="9525" marB="0" anchor="ctr">
                    <a:lnL>
                      <a:noFill/>
                    </a:lnL>
                    <a:lnR w="12700" cap="flat" cmpd="sng" algn="ctr">
                      <a:solidFill>
                        <a:schemeClr val="bg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9845749"/>
                  </a:ext>
                </a:extLst>
              </a:tr>
              <a:tr h="180000">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Total hours playtime</a:t>
                      </a:r>
                    </a:p>
                  </a:txBody>
                  <a:tcPr marL="6017" marR="6017" marT="6017"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1565.16</a:t>
                      </a:r>
                    </a:p>
                  </a:txBody>
                  <a:tcPr marL="6017" marR="6017" marT="6017" marB="0" anchor="ctr">
                    <a:lnL w="12700" cap="flat" cmpd="sng" algn="ctr">
                      <a:solidFill>
                        <a:schemeClr val="bg2"/>
                      </a:solidFill>
                      <a:prstDash val="solid"/>
                      <a:round/>
                      <a:headEnd type="none" w="med" len="med"/>
                      <a:tailEnd type="none" w="med" len="med"/>
                    </a:lnL>
                    <a:lnR>
                      <a:noFill/>
                    </a:lnR>
                    <a:lnT w="12700" cap="flat" cmpd="sng" algn="ctr">
                      <a:solidFill>
                        <a:sysClr val="windowText" lastClr="000000"/>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1926.80</a:t>
                      </a:r>
                    </a:p>
                  </a:txBody>
                  <a:tcPr marL="6017" marR="6017" marT="6017" marB="0" anchor="ctr">
                    <a:lnL>
                      <a:noFill/>
                    </a:lnL>
                    <a:lnR w="12700" cap="flat" cmpd="sng" algn="ctr">
                      <a:solidFill>
                        <a:schemeClr val="bg2"/>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624.17</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w="12700" cap="flat" cmpd="sng" algn="ctr">
                      <a:solidFill>
                        <a:sysClr val="windowText" lastClr="000000"/>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534.54</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1010.11</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w="12700" cap="flat" cmpd="sng" algn="ctr">
                      <a:solidFill>
                        <a:sysClr val="windowText" lastClr="000000"/>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862.32</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1469.11</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w="12700" cap="flat" cmpd="sng" algn="ctr">
                      <a:solidFill>
                        <a:sysClr val="windowText" lastClr="000000"/>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970.88</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5434.88</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w="12700" cap="flat" cmpd="sng" algn="ctr">
                      <a:solidFill>
                        <a:sysClr val="windowText" lastClr="000000"/>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2082.08</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2426867551"/>
                  </a:ext>
                </a:extLst>
              </a:tr>
              <a:tr h="180000">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Weekly hours playtime</a:t>
                      </a:r>
                    </a:p>
                  </a:txBody>
                  <a:tcPr marL="6017" marR="6017" marT="6017"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20.34</a:t>
                      </a:r>
                    </a:p>
                  </a:txBody>
                  <a:tcPr marL="6017" marR="6017" marT="6017" marB="0" anchor="ctr">
                    <a:lnL w="12700" cap="flat" cmpd="sng" algn="ctr">
                      <a:solidFill>
                        <a:schemeClr val="bg2"/>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15.85</a:t>
                      </a:r>
                    </a:p>
                  </a:txBody>
                  <a:tcPr marL="6017" marR="6017" marT="6017" marB="0" anchor="ctr">
                    <a:lnL>
                      <a:noFill/>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10.26</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7.55</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17.05</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7.98</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55.55</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12.11</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30.41</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12.54</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1234946586"/>
                  </a:ext>
                </a:extLst>
              </a:tr>
              <a:tr h="180000">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Self-rated expertise</a:t>
                      </a:r>
                    </a:p>
                  </a:txBody>
                  <a:tcPr marL="6017" marR="6017" marT="6017"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50.68</a:t>
                      </a:r>
                    </a:p>
                  </a:txBody>
                  <a:tcPr marL="6017" marR="6017" marT="6017" marB="0" anchor="ctr">
                    <a:lnL w="12700" cap="flat" cmpd="sng" algn="ctr">
                      <a:solidFill>
                        <a:schemeClr val="bg2"/>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23.48</a:t>
                      </a:r>
                    </a:p>
                  </a:txBody>
                  <a:tcPr marL="6017" marR="6017" marT="6017" marB="0" anchor="ctr">
                    <a:lnL>
                      <a:noFill/>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26.12</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12.30</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62.96</a:t>
                      </a:r>
                      <a:endParaRPr lang="en-US" sz="1400" b="0" i="0" u="none" strike="noStrike">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15.33</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48.95</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17.59</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71.65</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17.50</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1974478830"/>
                  </a:ext>
                </a:extLst>
              </a:tr>
              <a:tr h="180000">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Current Ranking</a:t>
                      </a:r>
                    </a:p>
                  </a:txBody>
                  <a:tcPr marL="6017" marR="6017" marT="6017"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12.04</a:t>
                      </a:r>
                    </a:p>
                  </a:txBody>
                  <a:tcPr marL="6017" marR="6017" marT="6017" marB="0" anchor="ctr">
                    <a:lnL w="12700" cap="flat" cmpd="sng" algn="ctr">
                      <a:solidFill>
                        <a:schemeClr val="bg2"/>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400" b="0" i="0" u="none" strike="noStrike" dirty="0">
                          <a:solidFill>
                            <a:srgbClr val="000000"/>
                          </a:solidFill>
                          <a:effectLst/>
                          <a:latin typeface="Source Sans Pro" panose="020B0503030403020204" pitchFamily="34" charset="0"/>
                          <a:cs typeface="Times New Roman" panose="02020603050405020304" pitchFamily="18" charset="0"/>
                        </a:rPr>
                        <a:t>4.68</a:t>
                      </a:r>
                    </a:p>
                  </a:txBody>
                  <a:tcPr marL="6017" marR="6017" marT="6017" marB="0" anchor="ctr">
                    <a:lnL>
                      <a:noFill/>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7.74</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2.86</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13.39</a:t>
                      </a:r>
                      <a:endParaRPr lang="en-US" sz="1400" b="0" i="0" u="none" strike="noStrike">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2.98</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11.41</a:t>
                      </a:r>
                      <a:endParaRPr lang="en-US" sz="1400" b="0" i="0" u="none" strike="noStrike">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5.11</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18.29</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fontAlgn="ctr"/>
                      <a:r>
                        <a:rPr lang="en-US" sz="14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1.77</a:t>
                      </a:r>
                      <a:endParaRPr lang="en-US" sz="14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92070215"/>
                  </a:ext>
                </a:extLst>
              </a:tr>
            </a:tbl>
          </a:graphicData>
        </a:graphic>
      </p:graphicFrame>
    </p:spTree>
    <p:extLst>
      <p:ext uri="{BB962C8B-B14F-4D97-AF65-F5344CB8AC3E}">
        <p14:creationId xmlns:p14="http://schemas.microsoft.com/office/powerpoint/2010/main" val="3371123279"/>
      </p:ext>
    </p:extLst>
  </p:cSld>
  <p:clrMapOvr>
    <a:masterClrMapping/>
  </p:clrMapOvr>
  <mc:AlternateContent xmlns:mc="http://schemas.openxmlformats.org/markup-compatibility/2006" xmlns:p14="http://schemas.microsoft.com/office/powerpoint/2010/main">
    <mc:Choice Requires="p14">
      <p:transition spd="slow" p14:dur="2000" advTm="22494"/>
    </mc:Choice>
    <mc:Fallback xmlns="">
      <p:transition spd="slow" advTm="22494"/>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descr="A group of arrows with different colored triangles&#10;&#10;Description automatically generated">
            <a:extLst>
              <a:ext uri="{FF2B5EF4-FFF2-40B4-BE49-F238E27FC236}">
                <a16:creationId xmlns:a16="http://schemas.microsoft.com/office/drawing/2014/main" id="{61BFD1A2-DA14-66D3-4F4C-228733DAEDC7}"/>
              </a:ext>
            </a:extLst>
          </p:cNvPr>
          <p:cNvPicPr>
            <a:picLocks noChangeAspect="1"/>
          </p:cNvPicPr>
          <p:nvPr/>
        </p:nvPicPr>
        <p:blipFill>
          <a:blip r:embed="rId3"/>
          <a:stretch>
            <a:fillRect/>
          </a:stretch>
        </p:blipFill>
        <p:spPr>
          <a:xfrm>
            <a:off x="277781" y="2025404"/>
            <a:ext cx="4320000" cy="2160000"/>
          </a:xfrm>
          <a:prstGeom prst="rect">
            <a:avLst/>
          </a:prstGeom>
        </p:spPr>
      </p:pic>
      <p:sp>
        <p:nvSpPr>
          <p:cNvPr id="2" name="Title 1">
            <a:extLst>
              <a:ext uri="{FF2B5EF4-FFF2-40B4-BE49-F238E27FC236}">
                <a16:creationId xmlns:a16="http://schemas.microsoft.com/office/drawing/2014/main" id="{1681F9A5-CA8A-4DB9-6446-97641160C88E}"/>
              </a:ext>
            </a:extLst>
          </p:cNvPr>
          <p:cNvSpPr>
            <a:spLocks noGrp="1"/>
          </p:cNvSpPr>
          <p:nvPr>
            <p:ph type="title"/>
          </p:nvPr>
        </p:nvSpPr>
        <p:spPr/>
        <p:txBody>
          <a:bodyPr/>
          <a:lstStyle/>
          <a:p>
            <a:r>
              <a:rPr lang="en-GB" sz="3200" dirty="0"/>
              <a:t>Drift diffusion modelling</a:t>
            </a:r>
          </a:p>
        </p:txBody>
      </p:sp>
      <p:sp>
        <p:nvSpPr>
          <p:cNvPr id="3" name="Text Placeholder 2">
            <a:extLst>
              <a:ext uri="{FF2B5EF4-FFF2-40B4-BE49-F238E27FC236}">
                <a16:creationId xmlns:a16="http://schemas.microsoft.com/office/drawing/2014/main" id="{AA40C364-78E4-FB8C-031F-41FBA308386C}"/>
              </a:ext>
            </a:extLst>
          </p:cNvPr>
          <p:cNvSpPr>
            <a:spLocks noGrp="1"/>
          </p:cNvSpPr>
          <p:nvPr>
            <p:ph type="body" sz="quarter" idx="14"/>
          </p:nvPr>
        </p:nvSpPr>
        <p:spPr/>
        <p:txBody>
          <a:bodyPr>
            <a:normAutofit/>
          </a:bodyPr>
          <a:lstStyle/>
          <a:p>
            <a:r>
              <a:rPr lang="en-GB" sz="2000" b="1" dirty="0">
                <a:solidFill>
                  <a:schemeClr val="tx2"/>
                </a:solidFill>
              </a:rPr>
              <a:t>No differences </a:t>
            </a:r>
            <a:r>
              <a:rPr lang="en-GB" sz="2000" dirty="0">
                <a:solidFill>
                  <a:schemeClr val="bg2"/>
                </a:solidFill>
              </a:rPr>
              <a:t>in</a:t>
            </a:r>
            <a:r>
              <a:rPr lang="en-GB" sz="2000" b="1" dirty="0">
                <a:solidFill>
                  <a:schemeClr val="tx2"/>
                </a:solidFill>
              </a:rPr>
              <a:t> accuracy</a:t>
            </a:r>
            <a:r>
              <a:rPr lang="en-GB" sz="2000" dirty="0">
                <a:solidFill>
                  <a:schemeClr val="bg2"/>
                </a:solidFill>
              </a:rPr>
              <a:t>,</a:t>
            </a:r>
            <a:r>
              <a:rPr lang="en-GB" sz="2000" dirty="0">
                <a:solidFill>
                  <a:schemeClr val="tx2"/>
                </a:solidFill>
              </a:rPr>
              <a:t> </a:t>
            </a:r>
            <a:r>
              <a:rPr lang="en-GB" sz="2000" dirty="0">
                <a:solidFill>
                  <a:schemeClr val="bg2"/>
                </a:solidFill>
              </a:rPr>
              <a:t>but </a:t>
            </a:r>
            <a:r>
              <a:rPr lang="en-GB" sz="2000" b="1" dirty="0">
                <a:solidFill>
                  <a:srgbClr val="7FFF7F"/>
                </a:solidFill>
              </a:rPr>
              <a:t>Semi/Professional </a:t>
            </a:r>
            <a:r>
              <a:rPr lang="en-GB" sz="2000" dirty="0">
                <a:solidFill>
                  <a:schemeClr val="bg2"/>
                </a:solidFill>
              </a:rPr>
              <a:t>players</a:t>
            </a:r>
            <a:r>
              <a:rPr lang="en-GB" sz="2000" b="1" dirty="0">
                <a:solidFill>
                  <a:srgbClr val="7FFF7F"/>
                </a:solidFill>
              </a:rPr>
              <a:t> </a:t>
            </a:r>
            <a:r>
              <a:rPr lang="en-GB" sz="2000" dirty="0">
                <a:solidFill>
                  <a:schemeClr val="bg2"/>
                </a:solidFill>
              </a:rPr>
              <a:t>have </a:t>
            </a:r>
            <a:r>
              <a:rPr lang="en-GB" sz="2000" b="1" dirty="0">
                <a:solidFill>
                  <a:schemeClr val="tx2"/>
                </a:solidFill>
              </a:rPr>
              <a:t>faster RTs</a:t>
            </a:r>
          </a:p>
          <a:p>
            <a:r>
              <a:rPr lang="en-GB" sz="2000" b="1" dirty="0">
                <a:solidFill>
                  <a:schemeClr val="tx2"/>
                </a:solidFill>
              </a:rPr>
              <a:t>No differences </a:t>
            </a:r>
            <a:r>
              <a:rPr lang="en-GB" sz="2000" dirty="0">
                <a:solidFill>
                  <a:schemeClr val="bg2"/>
                </a:solidFill>
              </a:rPr>
              <a:t>in</a:t>
            </a:r>
            <a:r>
              <a:rPr lang="en-GB" sz="2000" b="1" dirty="0">
                <a:solidFill>
                  <a:schemeClr val="tx2"/>
                </a:solidFill>
              </a:rPr>
              <a:t> mixing</a:t>
            </a:r>
            <a:r>
              <a:rPr lang="en-GB" sz="2000" dirty="0">
                <a:solidFill>
                  <a:schemeClr val="bg2"/>
                </a:solidFill>
              </a:rPr>
              <a:t>, but </a:t>
            </a:r>
            <a:r>
              <a:rPr lang="en-GB" sz="2000" b="1" dirty="0">
                <a:solidFill>
                  <a:srgbClr val="F79BFF"/>
                </a:solidFill>
              </a:rPr>
              <a:t>Experienced</a:t>
            </a:r>
            <a:r>
              <a:rPr lang="en-GB" sz="2000" dirty="0">
                <a:solidFill>
                  <a:schemeClr val="bg2"/>
                </a:solidFill>
              </a:rPr>
              <a:t> players have </a:t>
            </a:r>
            <a:r>
              <a:rPr lang="en-GB" sz="2000" b="1" dirty="0">
                <a:solidFill>
                  <a:schemeClr val="tx2"/>
                </a:solidFill>
              </a:rPr>
              <a:t>better</a:t>
            </a:r>
            <a:r>
              <a:rPr lang="en-GB" sz="2000" dirty="0">
                <a:solidFill>
                  <a:schemeClr val="bg2"/>
                </a:solidFill>
              </a:rPr>
              <a:t> </a:t>
            </a:r>
            <a:r>
              <a:rPr lang="en-GB" sz="2000" b="1" dirty="0">
                <a:solidFill>
                  <a:schemeClr val="tx2"/>
                </a:solidFill>
              </a:rPr>
              <a:t>switching performance</a:t>
            </a:r>
            <a:r>
              <a:rPr lang="en-GB" sz="2000" dirty="0">
                <a:solidFill>
                  <a:schemeClr val="bg2"/>
                </a:solidFill>
              </a:rPr>
              <a:t>. </a:t>
            </a:r>
          </a:p>
        </p:txBody>
      </p:sp>
      <p:sp>
        <p:nvSpPr>
          <p:cNvPr id="4" name="Slide Number Placeholder 3">
            <a:extLst>
              <a:ext uri="{FF2B5EF4-FFF2-40B4-BE49-F238E27FC236}">
                <a16:creationId xmlns:a16="http://schemas.microsoft.com/office/drawing/2014/main" id="{54F398E5-54A2-0CD2-3B34-0022C17F35F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18</a:t>
            </a:fld>
            <a:endParaRPr lang="en-GB"/>
          </a:p>
        </p:txBody>
      </p:sp>
      <p:pic>
        <p:nvPicPr>
          <p:cNvPr id="17" name="Graphic 16" descr="Line arrow: Counter-clockwise curve with solid fill">
            <a:extLst>
              <a:ext uri="{FF2B5EF4-FFF2-40B4-BE49-F238E27FC236}">
                <a16:creationId xmlns:a16="http://schemas.microsoft.com/office/drawing/2014/main" id="{FC198F96-742A-4457-A1EE-EC8B84854C7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4283493" flipH="1">
            <a:off x="4001097" y="1458354"/>
            <a:ext cx="1024754" cy="1024754"/>
          </a:xfrm>
          <a:prstGeom prst="rect">
            <a:avLst/>
          </a:prstGeom>
        </p:spPr>
      </p:pic>
      <p:grpSp>
        <p:nvGrpSpPr>
          <p:cNvPr id="99" name="Group 98">
            <a:extLst>
              <a:ext uri="{FF2B5EF4-FFF2-40B4-BE49-F238E27FC236}">
                <a16:creationId xmlns:a16="http://schemas.microsoft.com/office/drawing/2014/main" id="{2EEAA9A6-2320-FA8B-5F71-5C03DC9CB256}"/>
              </a:ext>
            </a:extLst>
          </p:cNvPr>
          <p:cNvGrpSpPr/>
          <p:nvPr/>
        </p:nvGrpSpPr>
        <p:grpSpPr>
          <a:xfrm>
            <a:off x="4537675" y="1662122"/>
            <a:ext cx="4136335" cy="3357891"/>
            <a:chOff x="4537675" y="1662122"/>
            <a:chExt cx="4136335" cy="3357891"/>
          </a:xfrm>
        </p:grpSpPr>
        <p:grpSp>
          <p:nvGrpSpPr>
            <p:cNvPr id="75" name="Group 74">
              <a:extLst>
                <a:ext uri="{FF2B5EF4-FFF2-40B4-BE49-F238E27FC236}">
                  <a16:creationId xmlns:a16="http://schemas.microsoft.com/office/drawing/2014/main" id="{A787A0A8-D581-3634-5A0A-B29AA5C325FF}"/>
                </a:ext>
              </a:extLst>
            </p:cNvPr>
            <p:cNvGrpSpPr/>
            <p:nvPr/>
          </p:nvGrpSpPr>
          <p:grpSpPr>
            <a:xfrm>
              <a:off x="4537675" y="1662122"/>
              <a:ext cx="4136335" cy="3010149"/>
              <a:chOff x="34581" y="180000"/>
              <a:chExt cx="4603119" cy="4159084"/>
            </a:xfrm>
          </p:grpSpPr>
          <p:cxnSp>
            <p:nvCxnSpPr>
              <p:cNvPr id="76" name="Straight Connector 75">
                <a:extLst>
                  <a:ext uri="{FF2B5EF4-FFF2-40B4-BE49-F238E27FC236}">
                    <a16:creationId xmlns:a16="http://schemas.microsoft.com/office/drawing/2014/main" id="{71D180E7-3A84-28B2-31B0-834D4271A02A}"/>
                  </a:ext>
                </a:extLst>
              </p:cNvPr>
              <p:cNvCxnSpPr>
                <a:cxnSpLocks/>
              </p:cNvCxnSpPr>
              <p:nvPr/>
            </p:nvCxnSpPr>
            <p:spPr>
              <a:xfrm>
                <a:off x="193156" y="822481"/>
                <a:ext cx="4320000" cy="0"/>
              </a:xfrm>
              <a:prstGeom prst="line">
                <a:avLst/>
              </a:prstGeom>
              <a:noFill/>
              <a:ln w="19050" cap="flat" cmpd="sng" algn="ctr">
                <a:solidFill>
                  <a:sysClr val="windowText" lastClr="000000"/>
                </a:solidFill>
                <a:prstDash val="solid"/>
                <a:miter lim="800000"/>
              </a:ln>
              <a:effectLst/>
            </p:spPr>
          </p:cxnSp>
          <p:cxnSp>
            <p:nvCxnSpPr>
              <p:cNvPr id="77" name="Straight Connector 76">
                <a:extLst>
                  <a:ext uri="{FF2B5EF4-FFF2-40B4-BE49-F238E27FC236}">
                    <a16:creationId xmlns:a16="http://schemas.microsoft.com/office/drawing/2014/main" id="{5C9A4BBF-A33A-FE30-9A05-22381196E18F}"/>
                  </a:ext>
                </a:extLst>
              </p:cNvPr>
              <p:cNvCxnSpPr>
                <a:cxnSpLocks/>
              </p:cNvCxnSpPr>
              <p:nvPr/>
            </p:nvCxnSpPr>
            <p:spPr>
              <a:xfrm flipV="1">
                <a:off x="193156" y="2604060"/>
                <a:ext cx="4320000" cy="18566"/>
              </a:xfrm>
              <a:prstGeom prst="line">
                <a:avLst/>
              </a:prstGeom>
              <a:noFill/>
              <a:ln w="19050" cap="flat" cmpd="sng" algn="ctr">
                <a:solidFill>
                  <a:sysClr val="windowText" lastClr="000000"/>
                </a:solidFill>
                <a:prstDash val="solid"/>
                <a:miter lim="800000"/>
              </a:ln>
              <a:effectLst/>
            </p:spPr>
          </p:cxnSp>
          <p:cxnSp>
            <p:nvCxnSpPr>
              <p:cNvPr id="78" name="Straight Connector 77">
                <a:extLst>
                  <a:ext uri="{FF2B5EF4-FFF2-40B4-BE49-F238E27FC236}">
                    <a16:creationId xmlns:a16="http://schemas.microsoft.com/office/drawing/2014/main" id="{3F9F9F38-82EF-C644-D569-F0AD83230486}"/>
                  </a:ext>
                </a:extLst>
              </p:cNvPr>
              <p:cNvCxnSpPr>
                <a:cxnSpLocks/>
              </p:cNvCxnSpPr>
              <p:nvPr/>
            </p:nvCxnSpPr>
            <p:spPr>
              <a:xfrm rot="5400000" flipV="1">
                <a:off x="54289" y="1710252"/>
                <a:ext cx="1800000" cy="0"/>
              </a:xfrm>
              <a:prstGeom prst="line">
                <a:avLst/>
              </a:prstGeom>
              <a:noFill/>
              <a:ln w="19050" cap="flat" cmpd="sng" algn="ctr">
                <a:solidFill>
                  <a:sysClr val="windowText" lastClr="000000"/>
                </a:solidFill>
                <a:prstDash val="dash"/>
                <a:round/>
                <a:headEnd type="none" w="med" len="med"/>
                <a:tailEnd type="none" w="med" len="med"/>
              </a:ln>
              <a:effectLst/>
            </p:spPr>
          </p:cxnSp>
          <p:sp>
            <p:nvSpPr>
              <p:cNvPr id="79" name="Oval 78">
                <a:extLst>
                  <a:ext uri="{FF2B5EF4-FFF2-40B4-BE49-F238E27FC236}">
                    <a16:creationId xmlns:a16="http://schemas.microsoft.com/office/drawing/2014/main" id="{B1CDF43D-1BB4-B7C6-E8A2-13617609D5F1}"/>
                  </a:ext>
                </a:extLst>
              </p:cNvPr>
              <p:cNvSpPr/>
              <p:nvPr/>
            </p:nvSpPr>
            <p:spPr>
              <a:xfrm>
                <a:off x="927289" y="1684113"/>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80" name="Oval 79">
                <a:extLst>
                  <a:ext uri="{FF2B5EF4-FFF2-40B4-BE49-F238E27FC236}">
                    <a16:creationId xmlns:a16="http://schemas.microsoft.com/office/drawing/2014/main" id="{E23A6F19-B8A4-48FE-AD86-975253FF29EA}"/>
                  </a:ext>
                </a:extLst>
              </p:cNvPr>
              <p:cNvSpPr/>
              <p:nvPr/>
            </p:nvSpPr>
            <p:spPr>
              <a:xfrm>
                <a:off x="3448133" y="789366"/>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81" name="Oval 80">
                <a:extLst>
                  <a:ext uri="{FF2B5EF4-FFF2-40B4-BE49-F238E27FC236}">
                    <a16:creationId xmlns:a16="http://schemas.microsoft.com/office/drawing/2014/main" id="{5203CB74-EFA8-0831-F8B4-776525B03E60}"/>
                  </a:ext>
                </a:extLst>
              </p:cNvPr>
              <p:cNvSpPr/>
              <p:nvPr/>
            </p:nvSpPr>
            <p:spPr>
              <a:xfrm>
                <a:off x="3448133" y="2568957"/>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82" name="Freeform: Shape 81">
                <a:extLst>
                  <a:ext uri="{FF2B5EF4-FFF2-40B4-BE49-F238E27FC236}">
                    <a16:creationId xmlns:a16="http://schemas.microsoft.com/office/drawing/2014/main" id="{F123302B-42C5-7F86-4832-7BDEDC86027A}"/>
                  </a:ext>
                </a:extLst>
              </p:cNvPr>
              <p:cNvSpPr/>
              <p:nvPr/>
            </p:nvSpPr>
            <p:spPr>
              <a:xfrm>
                <a:off x="966075" y="808445"/>
                <a:ext cx="2520840" cy="904991"/>
              </a:xfrm>
              <a:custGeom>
                <a:avLst/>
                <a:gdLst>
                  <a:gd name="connsiteX0" fmla="*/ 0 w 1606061"/>
                  <a:gd name="connsiteY0" fmla="*/ 735127 h 735127"/>
                  <a:gd name="connsiteX1" fmla="*/ 3908 w 1606061"/>
                  <a:gd name="connsiteY1" fmla="*/ 656974 h 735127"/>
                  <a:gd name="connsiteX2" fmla="*/ 11723 w 1606061"/>
                  <a:gd name="connsiteY2" fmla="*/ 649158 h 735127"/>
                  <a:gd name="connsiteX3" fmla="*/ 19538 w 1606061"/>
                  <a:gd name="connsiteY3" fmla="*/ 656974 h 735127"/>
                  <a:gd name="connsiteX4" fmla="*/ 35169 w 1606061"/>
                  <a:gd name="connsiteY4" fmla="*/ 668697 h 735127"/>
                  <a:gd name="connsiteX5" fmla="*/ 39077 w 1606061"/>
                  <a:gd name="connsiteY5" fmla="*/ 684327 h 735127"/>
                  <a:gd name="connsiteX6" fmla="*/ 50800 w 1606061"/>
                  <a:gd name="connsiteY6" fmla="*/ 692143 h 735127"/>
                  <a:gd name="connsiteX7" fmla="*/ 58615 w 1606061"/>
                  <a:gd name="connsiteY7" fmla="*/ 703866 h 735127"/>
                  <a:gd name="connsiteX8" fmla="*/ 70338 w 1606061"/>
                  <a:gd name="connsiteY8" fmla="*/ 715589 h 735127"/>
                  <a:gd name="connsiteX9" fmla="*/ 89877 w 1606061"/>
                  <a:gd name="connsiteY9" fmla="*/ 668697 h 735127"/>
                  <a:gd name="connsiteX10" fmla="*/ 97692 w 1606061"/>
                  <a:gd name="connsiteY10" fmla="*/ 653066 h 735127"/>
                  <a:gd name="connsiteX11" fmla="*/ 109415 w 1606061"/>
                  <a:gd name="connsiteY11" fmla="*/ 641343 h 735127"/>
                  <a:gd name="connsiteX12" fmla="*/ 117231 w 1606061"/>
                  <a:gd name="connsiteY12" fmla="*/ 629620 h 735127"/>
                  <a:gd name="connsiteX13" fmla="*/ 128954 w 1606061"/>
                  <a:gd name="connsiteY13" fmla="*/ 602266 h 735127"/>
                  <a:gd name="connsiteX14" fmla="*/ 132861 w 1606061"/>
                  <a:gd name="connsiteY14" fmla="*/ 590543 h 735127"/>
                  <a:gd name="connsiteX15" fmla="*/ 140677 w 1606061"/>
                  <a:gd name="connsiteY15" fmla="*/ 598358 h 735127"/>
                  <a:gd name="connsiteX16" fmla="*/ 152400 w 1606061"/>
                  <a:gd name="connsiteY16" fmla="*/ 653066 h 735127"/>
                  <a:gd name="connsiteX17" fmla="*/ 156308 w 1606061"/>
                  <a:gd name="connsiteY17" fmla="*/ 664789 h 735127"/>
                  <a:gd name="connsiteX18" fmla="*/ 171938 w 1606061"/>
                  <a:gd name="connsiteY18" fmla="*/ 629620 h 735127"/>
                  <a:gd name="connsiteX19" fmla="*/ 175846 w 1606061"/>
                  <a:gd name="connsiteY19" fmla="*/ 613989 h 735127"/>
                  <a:gd name="connsiteX20" fmla="*/ 199292 w 1606061"/>
                  <a:gd name="connsiteY20" fmla="*/ 582727 h 735127"/>
                  <a:gd name="connsiteX21" fmla="*/ 211015 w 1606061"/>
                  <a:gd name="connsiteY21" fmla="*/ 594450 h 735127"/>
                  <a:gd name="connsiteX22" fmla="*/ 214923 w 1606061"/>
                  <a:gd name="connsiteY22" fmla="*/ 613989 h 735127"/>
                  <a:gd name="connsiteX23" fmla="*/ 234461 w 1606061"/>
                  <a:gd name="connsiteY23" fmla="*/ 578820 h 735127"/>
                  <a:gd name="connsiteX24" fmla="*/ 254000 w 1606061"/>
                  <a:gd name="connsiteY24" fmla="*/ 590543 h 735127"/>
                  <a:gd name="connsiteX25" fmla="*/ 269631 w 1606061"/>
                  <a:gd name="connsiteY25" fmla="*/ 578820 h 735127"/>
                  <a:gd name="connsiteX26" fmla="*/ 300892 w 1606061"/>
                  <a:gd name="connsiteY26" fmla="*/ 563189 h 735127"/>
                  <a:gd name="connsiteX27" fmla="*/ 320431 w 1606061"/>
                  <a:gd name="connsiteY27" fmla="*/ 582727 h 735127"/>
                  <a:gd name="connsiteX28" fmla="*/ 332154 w 1606061"/>
                  <a:gd name="connsiteY28" fmla="*/ 563189 h 735127"/>
                  <a:gd name="connsiteX29" fmla="*/ 347785 w 1606061"/>
                  <a:gd name="connsiteY29" fmla="*/ 551466 h 735127"/>
                  <a:gd name="connsiteX30" fmla="*/ 371231 w 1606061"/>
                  <a:gd name="connsiteY30" fmla="*/ 528020 h 735127"/>
                  <a:gd name="connsiteX31" fmla="*/ 382954 w 1606061"/>
                  <a:gd name="connsiteY31" fmla="*/ 516297 h 735127"/>
                  <a:gd name="connsiteX32" fmla="*/ 406400 w 1606061"/>
                  <a:gd name="connsiteY32" fmla="*/ 481127 h 735127"/>
                  <a:gd name="connsiteX33" fmla="*/ 418123 w 1606061"/>
                  <a:gd name="connsiteY33" fmla="*/ 473312 h 735127"/>
                  <a:gd name="connsiteX34" fmla="*/ 437661 w 1606061"/>
                  <a:gd name="connsiteY34" fmla="*/ 512389 h 735127"/>
                  <a:gd name="connsiteX35" fmla="*/ 453292 w 1606061"/>
                  <a:gd name="connsiteY35" fmla="*/ 508481 h 735127"/>
                  <a:gd name="connsiteX36" fmla="*/ 465015 w 1606061"/>
                  <a:gd name="connsiteY36" fmla="*/ 488943 h 735127"/>
                  <a:gd name="connsiteX37" fmla="*/ 476738 w 1606061"/>
                  <a:gd name="connsiteY37" fmla="*/ 481127 h 735127"/>
                  <a:gd name="connsiteX38" fmla="*/ 484554 w 1606061"/>
                  <a:gd name="connsiteY38" fmla="*/ 469404 h 735127"/>
                  <a:gd name="connsiteX39" fmla="*/ 492369 w 1606061"/>
                  <a:gd name="connsiteY39" fmla="*/ 453774 h 735127"/>
                  <a:gd name="connsiteX40" fmla="*/ 500185 w 1606061"/>
                  <a:gd name="connsiteY40" fmla="*/ 445958 h 735127"/>
                  <a:gd name="connsiteX41" fmla="*/ 504092 w 1606061"/>
                  <a:gd name="connsiteY41" fmla="*/ 434235 h 735127"/>
                  <a:gd name="connsiteX42" fmla="*/ 531446 w 1606061"/>
                  <a:gd name="connsiteY42" fmla="*/ 469404 h 735127"/>
                  <a:gd name="connsiteX43" fmla="*/ 535354 w 1606061"/>
                  <a:gd name="connsiteY43" fmla="*/ 492850 h 735127"/>
                  <a:gd name="connsiteX44" fmla="*/ 543169 w 1606061"/>
                  <a:gd name="connsiteY44" fmla="*/ 531927 h 735127"/>
                  <a:gd name="connsiteX45" fmla="*/ 547077 w 1606061"/>
                  <a:gd name="connsiteY45" fmla="*/ 574912 h 735127"/>
                  <a:gd name="connsiteX46" fmla="*/ 554892 w 1606061"/>
                  <a:gd name="connsiteY46" fmla="*/ 555374 h 735127"/>
                  <a:gd name="connsiteX47" fmla="*/ 562708 w 1606061"/>
                  <a:gd name="connsiteY47" fmla="*/ 512389 h 735127"/>
                  <a:gd name="connsiteX48" fmla="*/ 570523 w 1606061"/>
                  <a:gd name="connsiteY48" fmla="*/ 492850 h 735127"/>
                  <a:gd name="connsiteX49" fmla="*/ 574431 w 1606061"/>
                  <a:gd name="connsiteY49" fmla="*/ 442050 h 735127"/>
                  <a:gd name="connsiteX50" fmla="*/ 590061 w 1606061"/>
                  <a:gd name="connsiteY50" fmla="*/ 363897 h 735127"/>
                  <a:gd name="connsiteX51" fmla="*/ 597877 w 1606061"/>
                  <a:gd name="connsiteY51" fmla="*/ 324820 h 735127"/>
                  <a:gd name="connsiteX52" fmla="*/ 601785 w 1606061"/>
                  <a:gd name="connsiteY52" fmla="*/ 305281 h 735127"/>
                  <a:gd name="connsiteX53" fmla="*/ 609600 w 1606061"/>
                  <a:gd name="connsiteY53" fmla="*/ 289650 h 735127"/>
                  <a:gd name="connsiteX54" fmla="*/ 621323 w 1606061"/>
                  <a:gd name="connsiteY54" fmla="*/ 266204 h 735127"/>
                  <a:gd name="connsiteX55" fmla="*/ 636954 w 1606061"/>
                  <a:gd name="connsiteY55" fmla="*/ 305281 h 735127"/>
                  <a:gd name="connsiteX56" fmla="*/ 644769 w 1606061"/>
                  <a:gd name="connsiteY56" fmla="*/ 328727 h 735127"/>
                  <a:gd name="connsiteX57" fmla="*/ 652585 w 1606061"/>
                  <a:gd name="connsiteY57" fmla="*/ 375620 h 735127"/>
                  <a:gd name="connsiteX58" fmla="*/ 660400 w 1606061"/>
                  <a:gd name="connsiteY58" fmla="*/ 402974 h 735127"/>
                  <a:gd name="connsiteX59" fmla="*/ 676031 w 1606061"/>
                  <a:gd name="connsiteY59" fmla="*/ 442050 h 735127"/>
                  <a:gd name="connsiteX60" fmla="*/ 695569 w 1606061"/>
                  <a:gd name="connsiteY60" fmla="*/ 379527 h 735127"/>
                  <a:gd name="connsiteX61" fmla="*/ 711200 w 1606061"/>
                  <a:gd name="connsiteY61" fmla="*/ 359989 h 735127"/>
                  <a:gd name="connsiteX62" fmla="*/ 715108 w 1606061"/>
                  <a:gd name="connsiteY62" fmla="*/ 344358 h 735127"/>
                  <a:gd name="connsiteX63" fmla="*/ 726831 w 1606061"/>
                  <a:gd name="connsiteY63" fmla="*/ 352174 h 735127"/>
                  <a:gd name="connsiteX64" fmla="*/ 730738 w 1606061"/>
                  <a:gd name="connsiteY64" fmla="*/ 363897 h 735127"/>
                  <a:gd name="connsiteX65" fmla="*/ 738554 w 1606061"/>
                  <a:gd name="connsiteY65" fmla="*/ 371712 h 735127"/>
                  <a:gd name="connsiteX66" fmla="*/ 750277 w 1606061"/>
                  <a:gd name="connsiteY66" fmla="*/ 387343 h 735127"/>
                  <a:gd name="connsiteX67" fmla="*/ 754185 w 1606061"/>
                  <a:gd name="connsiteY67" fmla="*/ 363897 h 735127"/>
                  <a:gd name="connsiteX68" fmla="*/ 769815 w 1606061"/>
                  <a:gd name="connsiteY68" fmla="*/ 309189 h 735127"/>
                  <a:gd name="connsiteX69" fmla="*/ 777631 w 1606061"/>
                  <a:gd name="connsiteY69" fmla="*/ 266204 h 735127"/>
                  <a:gd name="connsiteX70" fmla="*/ 785446 w 1606061"/>
                  <a:gd name="connsiteY70" fmla="*/ 277927 h 735127"/>
                  <a:gd name="connsiteX71" fmla="*/ 789354 w 1606061"/>
                  <a:gd name="connsiteY71" fmla="*/ 293558 h 735127"/>
                  <a:gd name="connsiteX72" fmla="*/ 793261 w 1606061"/>
                  <a:gd name="connsiteY72" fmla="*/ 305281 h 735127"/>
                  <a:gd name="connsiteX73" fmla="*/ 797169 w 1606061"/>
                  <a:gd name="connsiteY73" fmla="*/ 320912 h 735127"/>
                  <a:gd name="connsiteX74" fmla="*/ 804985 w 1606061"/>
                  <a:gd name="connsiteY74" fmla="*/ 328727 h 735127"/>
                  <a:gd name="connsiteX75" fmla="*/ 820615 w 1606061"/>
                  <a:gd name="connsiteY75" fmla="*/ 266204 h 735127"/>
                  <a:gd name="connsiteX76" fmla="*/ 824523 w 1606061"/>
                  <a:gd name="connsiteY76" fmla="*/ 246666 h 735127"/>
                  <a:gd name="connsiteX77" fmla="*/ 840154 w 1606061"/>
                  <a:gd name="connsiteY77" fmla="*/ 219312 h 735127"/>
                  <a:gd name="connsiteX78" fmla="*/ 851877 w 1606061"/>
                  <a:gd name="connsiteY78" fmla="*/ 184143 h 735127"/>
                  <a:gd name="connsiteX79" fmla="*/ 867508 w 1606061"/>
                  <a:gd name="connsiteY79" fmla="*/ 152881 h 735127"/>
                  <a:gd name="connsiteX80" fmla="*/ 883138 w 1606061"/>
                  <a:gd name="connsiteY80" fmla="*/ 180235 h 735127"/>
                  <a:gd name="connsiteX81" fmla="*/ 890954 w 1606061"/>
                  <a:gd name="connsiteY81" fmla="*/ 207589 h 735127"/>
                  <a:gd name="connsiteX82" fmla="*/ 902677 w 1606061"/>
                  <a:gd name="connsiteY82" fmla="*/ 195866 h 735127"/>
                  <a:gd name="connsiteX83" fmla="*/ 918308 w 1606061"/>
                  <a:gd name="connsiteY83" fmla="*/ 172420 h 735127"/>
                  <a:gd name="connsiteX84" fmla="*/ 930031 w 1606061"/>
                  <a:gd name="connsiteY84" fmla="*/ 191958 h 735127"/>
                  <a:gd name="connsiteX85" fmla="*/ 937846 w 1606061"/>
                  <a:gd name="connsiteY85" fmla="*/ 231035 h 735127"/>
                  <a:gd name="connsiteX86" fmla="*/ 953477 w 1606061"/>
                  <a:gd name="connsiteY86" fmla="*/ 215404 h 735127"/>
                  <a:gd name="connsiteX87" fmla="*/ 961292 w 1606061"/>
                  <a:gd name="connsiteY87" fmla="*/ 203681 h 735127"/>
                  <a:gd name="connsiteX88" fmla="*/ 984738 w 1606061"/>
                  <a:gd name="connsiteY88" fmla="*/ 211497 h 735127"/>
                  <a:gd name="connsiteX89" fmla="*/ 996461 w 1606061"/>
                  <a:gd name="connsiteY89" fmla="*/ 234943 h 735127"/>
                  <a:gd name="connsiteX90" fmla="*/ 1008185 w 1606061"/>
                  <a:gd name="connsiteY90" fmla="*/ 238850 h 735127"/>
                  <a:gd name="connsiteX91" fmla="*/ 1058985 w 1606061"/>
                  <a:gd name="connsiteY91" fmla="*/ 250574 h 735127"/>
                  <a:gd name="connsiteX92" fmla="*/ 1090246 w 1606061"/>
                  <a:gd name="connsiteY92" fmla="*/ 242758 h 735127"/>
                  <a:gd name="connsiteX93" fmla="*/ 1113692 w 1606061"/>
                  <a:gd name="connsiteY93" fmla="*/ 219312 h 735127"/>
                  <a:gd name="connsiteX94" fmla="*/ 1125415 w 1606061"/>
                  <a:gd name="connsiteY94" fmla="*/ 199774 h 735127"/>
                  <a:gd name="connsiteX95" fmla="*/ 1144954 w 1606061"/>
                  <a:gd name="connsiteY95" fmla="*/ 168512 h 735127"/>
                  <a:gd name="connsiteX96" fmla="*/ 1148861 w 1606061"/>
                  <a:gd name="connsiteY96" fmla="*/ 152881 h 735127"/>
                  <a:gd name="connsiteX97" fmla="*/ 1156677 w 1606061"/>
                  <a:gd name="connsiteY97" fmla="*/ 137250 h 735127"/>
                  <a:gd name="connsiteX98" fmla="*/ 1160585 w 1606061"/>
                  <a:gd name="connsiteY98" fmla="*/ 125527 h 735127"/>
                  <a:gd name="connsiteX99" fmla="*/ 1156677 w 1606061"/>
                  <a:gd name="connsiteY99" fmla="*/ 242758 h 735127"/>
                  <a:gd name="connsiteX100" fmla="*/ 1148861 w 1606061"/>
                  <a:gd name="connsiteY100" fmla="*/ 277927 h 735127"/>
                  <a:gd name="connsiteX101" fmla="*/ 1141046 w 1606061"/>
                  <a:gd name="connsiteY101" fmla="*/ 313097 h 735127"/>
                  <a:gd name="connsiteX102" fmla="*/ 1144954 w 1606061"/>
                  <a:gd name="connsiteY102" fmla="*/ 465497 h 735127"/>
                  <a:gd name="connsiteX103" fmla="*/ 1152769 w 1606061"/>
                  <a:gd name="connsiteY103" fmla="*/ 488943 h 735127"/>
                  <a:gd name="connsiteX104" fmla="*/ 1160585 w 1606061"/>
                  <a:gd name="connsiteY104" fmla="*/ 477220 h 735127"/>
                  <a:gd name="connsiteX105" fmla="*/ 1168400 w 1606061"/>
                  <a:gd name="connsiteY105" fmla="*/ 457681 h 735127"/>
                  <a:gd name="connsiteX106" fmla="*/ 1180123 w 1606061"/>
                  <a:gd name="connsiteY106" fmla="*/ 445958 h 735127"/>
                  <a:gd name="connsiteX107" fmla="*/ 1195754 w 1606061"/>
                  <a:gd name="connsiteY107" fmla="*/ 414697 h 735127"/>
                  <a:gd name="connsiteX108" fmla="*/ 1199661 w 1606061"/>
                  <a:gd name="connsiteY108" fmla="*/ 402974 h 735127"/>
                  <a:gd name="connsiteX109" fmla="*/ 1203569 w 1606061"/>
                  <a:gd name="connsiteY109" fmla="*/ 379527 h 735127"/>
                  <a:gd name="connsiteX110" fmla="*/ 1211385 w 1606061"/>
                  <a:gd name="connsiteY110" fmla="*/ 371712 h 735127"/>
                  <a:gd name="connsiteX111" fmla="*/ 1223108 w 1606061"/>
                  <a:gd name="connsiteY111" fmla="*/ 328727 h 735127"/>
                  <a:gd name="connsiteX112" fmla="*/ 1234831 w 1606061"/>
                  <a:gd name="connsiteY112" fmla="*/ 281835 h 735127"/>
                  <a:gd name="connsiteX113" fmla="*/ 1238738 w 1606061"/>
                  <a:gd name="connsiteY113" fmla="*/ 266204 h 735127"/>
                  <a:gd name="connsiteX114" fmla="*/ 1246554 w 1606061"/>
                  <a:gd name="connsiteY114" fmla="*/ 254481 h 735127"/>
                  <a:gd name="connsiteX115" fmla="*/ 1254369 w 1606061"/>
                  <a:gd name="connsiteY115" fmla="*/ 227127 h 735127"/>
                  <a:gd name="connsiteX116" fmla="*/ 1266092 w 1606061"/>
                  <a:gd name="connsiteY116" fmla="*/ 180235 h 735127"/>
                  <a:gd name="connsiteX117" fmla="*/ 1277815 w 1606061"/>
                  <a:gd name="connsiteY117" fmla="*/ 164604 h 735127"/>
                  <a:gd name="connsiteX118" fmla="*/ 1285631 w 1606061"/>
                  <a:gd name="connsiteY118" fmla="*/ 172420 h 735127"/>
                  <a:gd name="connsiteX119" fmla="*/ 1293446 w 1606061"/>
                  <a:gd name="connsiteY119" fmla="*/ 184143 h 735127"/>
                  <a:gd name="connsiteX120" fmla="*/ 1305169 w 1606061"/>
                  <a:gd name="connsiteY120" fmla="*/ 191958 h 735127"/>
                  <a:gd name="connsiteX121" fmla="*/ 1316892 w 1606061"/>
                  <a:gd name="connsiteY121" fmla="*/ 188050 h 735127"/>
                  <a:gd name="connsiteX122" fmla="*/ 1332523 w 1606061"/>
                  <a:gd name="connsiteY122" fmla="*/ 145066 h 735127"/>
                  <a:gd name="connsiteX123" fmla="*/ 1348154 w 1606061"/>
                  <a:gd name="connsiteY123" fmla="*/ 129435 h 735127"/>
                  <a:gd name="connsiteX124" fmla="*/ 1363785 w 1606061"/>
                  <a:gd name="connsiteY124" fmla="*/ 152881 h 735127"/>
                  <a:gd name="connsiteX125" fmla="*/ 1375508 w 1606061"/>
                  <a:gd name="connsiteY125" fmla="*/ 180235 h 735127"/>
                  <a:gd name="connsiteX126" fmla="*/ 1383323 w 1606061"/>
                  <a:gd name="connsiteY126" fmla="*/ 223220 h 735127"/>
                  <a:gd name="connsiteX127" fmla="*/ 1391138 w 1606061"/>
                  <a:gd name="connsiteY127" fmla="*/ 238850 h 735127"/>
                  <a:gd name="connsiteX128" fmla="*/ 1395046 w 1606061"/>
                  <a:gd name="connsiteY128" fmla="*/ 258389 h 735127"/>
                  <a:gd name="connsiteX129" fmla="*/ 1414585 w 1606061"/>
                  <a:gd name="connsiteY129" fmla="*/ 227127 h 735127"/>
                  <a:gd name="connsiteX130" fmla="*/ 1418492 w 1606061"/>
                  <a:gd name="connsiteY130" fmla="*/ 211497 h 735127"/>
                  <a:gd name="connsiteX131" fmla="*/ 1430215 w 1606061"/>
                  <a:gd name="connsiteY131" fmla="*/ 176327 h 735127"/>
                  <a:gd name="connsiteX132" fmla="*/ 1438031 w 1606061"/>
                  <a:gd name="connsiteY132" fmla="*/ 137250 h 735127"/>
                  <a:gd name="connsiteX133" fmla="*/ 1441938 w 1606061"/>
                  <a:gd name="connsiteY133" fmla="*/ 102081 h 735127"/>
                  <a:gd name="connsiteX134" fmla="*/ 1453661 w 1606061"/>
                  <a:gd name="connsiteY134" fmla="*/ 121620 h 735127"/>
                  <a:gd name="connsiteX135" fmla="*/ 1469292 w 1606061"/>
                  <a:gd name="connsiteY135" fmla="*/ 145066 h 735127"/>
                  <a:gd name="connsiteX136" fmla="*/ 1477108 w 1606061"/>
                  <a:gd name="connsiteY136" fmla="*/ 109897 h 735127"/>
                  <a:gd name="connsiteX137" fmla="*/ 1484923 w 1606061"/>
                  <a:gd name="connsiteY137" fmla="*/ 78635 h 735127"/>
                  <a:gd name="connsiteX138" fmla="*/ 1496646 w 1606061"/>
                  <a:gd name="connsiteY138" fmla="*/ 66912 h 735127"/>
                  <a:gd name="connsiteX139" fmla="*/ 1516185 w 1606061"/>
                  <a:gd name="connsiteY139" fmla="*/ 74727 h 735127"/>
                  <a:gd name="connsiteX140" fmla="*/ 1551354 w 1606061"/>
                  <a:gd name="connsiteY140" fmla="*/ 90358 h 735127"/>
                  <a:gd name="connsiteX141" fmla="*/ 1574800 w 1606061"/>
                  <a:gd name="connsiteY141" fmla="*/ 59097 h 735127"/>
                  <a:gd name="connsiteX142" fmla="*/ 1590431 w 1606061"/>
                  <a:gd name="connsiteY142" fmla="*/ 27835 h 735127"/>
                  <a:gd name="connsiteX143" fmla="*/ 1598246 w 1606061"/>
                  <a:gd name="connsiteY143" fmla="*/ 12204 h 735127"/>
                  <a:gd name="connsiteX144" fmla="*/ 1602154 w 1606061"/>
                  <a:gd name="connsiteY144" fmla="*/ 481 h 735127"/>
                  <a:gd name="connsiteX145" fmla="*/ 1606061 w 1606061"/>
                  <a:gd name="connsiteY145" fmla="*/ 481 h 73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1606061" h="735127">
                    <a:moveTo>
                      <a:pt x="0" y="735127"/>
                    </a:moveTo>
                    <a:cubicBezTo>
                      <a:pt x="1303" y="709076"/>
                      <a:pt x="384" y="682818"/>
                      <a:pt x="3908" y="656974"/>
                    </a:cubicBezTo>
                    <a:cubicBezTo>
                      <a:pt x="4406" y="653324"/>
                      <a:pt x="8039" y="649158"/>
                      <a:pt x="11723" y="649158"/>
                    </a:cubicBezTo>
                    <a:cubicBezTo>
                      <a:pt x="15407" y="649158"/>
                      <a:pt x="16708" y="654615"/>
                      <a:pt x="19538" y="656974"/>
                    </a:cubicBezTo>
                    <a:cubicBezTo>
                      <a:pt x="24541" y="661144"/>
                      <a:pt x="29959" y="664789"/>
                      <a:pt x="35169" y="668697"/>
                    </a:cubicBezTo>
                    <a:cubicBezTo>
                      <a:pt x="36472" y="673907"/>
                      <a:pt x="36098" y="679859"/>
                      <a:pt x="39077" y="684327"/>
                    </a:cubicBezTo>
                    <a:cubicBezTo>
                      <a:pt x="41682" y="688235"/>
                      <a:pt x="47479" y="688822"/>
                      <a:pt x="50800" y="692143"/>
                    </a:cubicBezTo>
                    <a:cubicBezTo>
                      <a:pt x="54121" y="695464"/>
                      <a:pt x="55608" y="700258"/>
                      <a:pt x="58615" y="703866"/>
                    </a:cubicBezTo>
                    <a:cubicBezTo>
                      <a:pt x="62153" y="708111"/>
                      <a:pt x="66430" y="711681"/>
                      <a:pt x="70338" y="715589"/>
                    </a:cubicBezTo>
                    <a:cubicBezTo>
                      <a:pt x="76851" y="699958"/>
                      <a:pt x="82305" y="683843"/>
                      <a:pt x="89877" y="668697"/>
                    </a:cubicBezTo>
                    <a:cubicBezTo>
                      <a:pt x="92482" y="663487"/>
                      <a:pt x="94306" y="657806"/>
                      <a:pt x="97692" y="653066"/>
                    </a:cubicBezTo>
                    <a:cubicBezTo>
                      <a:pt x="100904" y="648569"/>
                      <a:pt x="105877" y="645588"/>
                      <a:pt x="109415" y="641343"/>
                    </a:cubicBezTo>
                    <a:cubicBezTo>
                      <a:pt x="112422" y="637735"/>
                      <a:pt x="114626" y="633528"/>
                      <a:pt x="117231" y="629620"/>
                    </a:cubicBezTo>
                    <a:cubicBezTo>
                      <a:pt x="126393" y="602128"/>
                      <a:pt x="114468" y="636067"/>
                      <a:pt x="128954" y="602266"/>
                    </a:cubicBezTo>
                    <a:cubicBezTo>
                      <a:pt x="130577" y="598480"/>
                      <a:pt x="131559" y="594451"/>
                      <a:pt x="132861" y="590543"/>
                    </a:cubicBezTo>
                    <a:cubicBezTo>
                      <a:pt x="135466" y="593148"/>
                      <a:pt x="139181" y="594991"/>
                      <a:pt x="140677" y="598358"/>
                    </a:cubicBezTo>
                    <a:cubicBezTo>
                      <a:pt x="150249" y="619895"/>
                      <a:pt x="147902" y="630577"/>
                      <a:pt x="152400" y="653066"/>
                    </a:cubicBezTo>
                    <a:cubicBezTo>
                      <a:pt x="153208" y="657105"/>
                      <a:pt x="155005" y="660881"/>
                      <a:pt x="156308" y="664789"/>
                    </a:cubicBezTo>
                    <a:cubicBezTo>
                      <a:pt x="163116" y="651171"/>
                      <a:pt x="166949" y="644588"/>
                      <a:pt x="171938" y="629620"/>
                    </a:cubicBezTo>
                    <a:cubicBezTo>
                      <a:pt x="173636" y="624525"/>
                      <a:pt x="173665" y="618897"/>
                      <a:pt x="175846" y="613989"/>
                    </a:cubicBezTo>
                    <a:cubicBezTo>
                      <a:pt x="183615" y="596508"/>
                      <a:pt x="187144" y="594875"/>
                      <a:pt x="199292" y="582727"/>
                    </a:cubicBezTo>
                    <a:cubicBezTo>
                      <a:pt x="203200" y="586635"/>
                      <a:pt x="208544" y="589507"/>
                      <a:pt x="211015" y="594450"/>
                    </a:cubicBezTo>
                    <a:cubicBezTo>
                      <a:pt x="213985" y="600391"/>
                      <a:pt x="208281" y="613989"/>
                      <a:pt x="214923" y="613989"/>
                    </a:cubicBezTo>
                    <a:cubicBezTo>
                      <a:pt x="217376" y="613989"/>
                      <a:pt x="232657" y="582428"/>
                      <a:pt x="234461" y="578820"/>
                    </a:cubicBezTo>
                    <a:cubicBezTo>
                      <a:pt x="240974" y="582728"/>
                      <a:pt x="246405" y="590543"/>
                      <a:pt x="254000" y="590543"/>
                    </a:cubicBezTo>
                    <a:cubicBezTo>
                      <a:pt x="260513" y="590543"/>
                      <a:pt x="264331" y="582606"/>
                      <a:pt x="269631" y="578820"/>
                    </a:cubicBezTo>
                    <a:cubicBezTo>
                      <a:pt x="284532" y="568176"/>
                      <a:pt x="280963" y="571160"/>
                      <a:pt x="300892" y="563189"/>
                    </a:cubicBezTo>
                    <a:cubicBezTo>
                      <a:pt x="302195" y="565143"/>
                      <a:pt x="313919" y="585983"/>
                      <a:pt x="320431" y="582727"/>
                    </a:cubicBezTo>
                    <a:cubicBezTo>
                      <a:pt x="327224" y="579330"/>
                      <a:pt x="327153" y="568905"/>
                      <a:pt x="332154" y="563189"/>
                    </a:cubicBezTo>
                    <a:cubicBezTo>
                      <a:pt x="336443" y="558288"/>
                      <a:pt x="342944" y="555823"/>
                      <a:pt x="347785" y="551466"/>
                    </a:cubicBezTo>
                    <a:cubicBezTo>
                      <a:pt x="356000" y="544072"/>
                      <a:pt x="363416" y="535835"/>
                      <a:pt x="371231" y="528020"/>
                    </a:cubicBezTo>
                    <a:lnTo>
                      <a:pt x="382954" y="516297"/>
                    </a:lnTo>
                    <a:cubicBezTo>
                      <a:pt x="389285" y="503635"/>
                      <a:pt x="395011" y="490239"/>
                      <a:pt x="406400" y="481127"/>
                    </a:cubicBezTo>
                    <a:cubicBezTo>
                      <a:pt x="410067" y="478193"/>
                      <a:pt x="414215" y="475917"/>
                      <a:pt x="418123" y="473312"/>
                    </a:cubicBezTo>
                    <a:cubicBezTo>
                      <a:pt x="436733" y="501227"/>
                      <a:pt x="431476" y="487645"/>
                      <a:pt x="437661" y="512389"/>
                    </a:cubicBezTo>
                    <a:cubicBezTo>
                      <a:pt x="442871" y="511086"/>
                      <a:pt x="449214" y="511976"/>
                      <a:pt x="453292" y="508481"/>
                    </a:cubicBezTo>
                    <a:cubicBezTo>
                      <a:pt x="459059" y="503538"/>
                      <a:pt x="460072" y="494710"/>
                      <a:pt x="465015" y="488943"/>
                    </a:cubicBezTo>
                    <a:cubicBezTo>
                      <a:pt x="468071" y="485377"/>
                      <a:pt x="472830" y="483732"/>
                      <a:pt x="476738" y="481127"/>
                    </a:cubicBezTo>
                    <a:cubicBezTo>
                      <a:pt x="479343" y="477219"/>
                      <a:pt x="482224" y="473482"/>
                      <a:pt x="484554" y="469404"/>
                    </a:cubicBezTo>
                    <a:cubicBezTo>
                      <a:pt x="487444" y="464347"/>
                      <a:pt x="489138" y="458621"/>
                      <a:pt x="492369" y="453774"/>
                    </a:cubicBezTo>
                    <a:cubicBezTo>
                      <a:pt x="494413" y="450708"/>
                      <a:pt x="497580" y="448563"/>
                      <a:pt x="500185" y="445958"/>
                    </a:cubicBezTo>
                    <a:cubicBezTo>
                      <a:pt x="501487" y="442050"/>
                      <a:pt x="499973" y="434235"/>
                      <a:pt x="504092" y="434235"/>
                    </a:cubicBezTo>
                    <a:cubicBezTo>
                      <a:pt x="518230" y="434235"/>
                      <a:pt x="528191" y="462894"/>
                      <a:pt x="531446" y="469404"/>
                    </a:cubicBezTo>
                    <a:cubicBezTo>
                      <a:pt x="532749" y="477219"/>
                      <a:pt x="533800" y="485081"/>
                      <a:pt x="535354" y="492850"/>
                    </a:cubicBezTo>
                    <a:cubicBezTo>
                      <a:pt x="540527" y="518716"/>
                      <a:pt x="539345" y="499424"/>
                      <a:pt x="543169" y="531927"/>
                    </a:cubicBezTo>
                    <a:cubicBezTo>
                      <a:pt x="544850" y="546216"/>
                      <a:pt x="545774" y="560584"/>
                      <a:pt x="547077" y="574912"/>
                    </a:cubicBezTo>
                    <a:cubicBezTo>
                      <a:pt x="549682" y="568399"/>
                      <a:pt x="553046" y="562141"/>
                      <a:pt x="554892" y="555374"/>
                    </a:cubicBezTo>
                    <a:cubicBezTo>
                      <a:pt x="562316" y="528153"/>
                      <a:pt x="555214" y="537369"/>
                      <a:pt x="562708" y="512389"/>
                    </a:cubicBezTo>
                    <a:cubicBezTo>
                      <a:pt x="564724" y="505670"/>
                      <a:pt x="567918" y="499363"/>
                      <a:pt x="570523" y="492850"/>
                    </a:cubicBezTo>
                    <a:cubicBezTo>
                      <a:pt x="571826" y="475917"/>
                      <a:pt x="572683" y="458943"/>
                      <a:pt x="574431" y="442050"/>
                    </a:cubicBezTo>
                    <a:cubicBezTo>
                      <a:pt x="581113" y="377458"/>
                      <a:pt x="573368" y="397284"/>
                      <a:pt x="590061" y="363897"/>
                    </a:cubicBezTo>
                    <a:cubicBezTo>
                      <a:pt x="597720" y="317947"/>
                      <a:pt x="590103" y="359798"/>
                      <a:pt x="597877" y="324820"/>
                    </a:cubicBezTo>
                    <a:cubicBezTo>
                      <a:pt x="599318" y="318336"/>
                      <a:pt x="599685" y="311582"/>
                      <a:pt x="601785" y="305281"/>
                    </a:cubicBezTo>
                    <a:cubicBezTo>
                      <a:pt x="603627" y="299755"/>
                      <a:pt x="607305" y="295004"/>
                      <a:pt x="609600" y="289650"/>
                    </a:cubicBezTo>
                    <a:cubicBezTo>
                      <a:pt x="619306" y="267002"/>
                      <a:pt x="606306" y="288731"/>
                      <a:pt x="621323" y="266204"/>
                    </a:cubicBezTo>
                    <a:cubicBezTo>
                      <a:pt x="635042" y="286783"/>
                      <a:pt x="626548" y="271461"/>
                      <a:pt x="636954" y="305281"/>
                    </a:cubicBezTo>
                    <a:cubicBezTo>
                      <a:pt x="639377" y="313155"/>
                      <a:pt x="642601" y="320779"/>
                      <a:pt x="644769" y="328727"/>
                    </a:cubicBezTo>
                    <a:cubicBezTo>
                      <a:pt x="649187" y="344927"/>
                      <a:pt x="649535" y="358845"/>
                      <a:pt x="652585" y="375620"/>
                    </a:cubicBezTo>
                    <a:cubicBezTo>
                      <a:pt x="656136" y="395150"/>
                      <a:pt x="655833" y="386229"/>
                      <a:pt x="660400" y="402974"/>
                    </a:cubicBezTo>
                    <a:cubicBezTo>
                      <a:pt x="670197" y="438898"/>
                      <a:pt x="660246" y="426267"/>
                      <a:pt x="676031" y="442050"/>
                    </a:cubicBezTo>
                    <a:cubicBezTo>
                      <a:pt x="680340" y="424812"/>
                      <a:pt x="689266" y="387406"/>
                      <a:pt x="695569" y="379527"/>
                    </a:cubicBezTo>
                    <a:lnTo>
                      <a:pt x="711200" y="359989"/>
                    </a:lnTo>
                    <a:cubicBezTo>
                      <a:pt x="712503" y="354779"/>
                      <a:pt x="710304" y="346760"/>
                      <a:pt x="715108" y="344358"/>
                    </a:cubicBezTo>
                    <a:cubicBezTo>
                      <a:pt x="719309" y="342258"/>
                      <a:pt x="723897" y="348506"/>
                      <a:pt x="726831" y="352174"/>
                    </a:cubicBezTo>
                    <a:cubicBezTo>
                      <a:pt x="729404" y="355390"/>
                      <a:pt x="728619" y="360365"/>
                      <a:pt x="730738" y="363897"/>
                    </a:cubicBezTo>
                    <a:cubicBezTo>
                      <a:pt x="732634" y="367056"/>
                      <a:pt x="736195" y="368882"/>
                      <a:pt x="738554" y="371712"/>
                    </a:cubicBezTo>
                    <a:cubicBezTo>
                      <a:pt x="742724" y="376715"/>
                      <a:pt x="746369" y="382133"/>
                      <a:pt x="750277" y="387343"/>
                    </a:cubicBezTo>
                    <a:cubicBezTo>
                      <a:pt x="751580" y="379528"/>
                      <a:pt x="752263" y="371584"/>
                      <a:pt x="754185" y="363897"/>
                    </a:cubicBezTo>
                    <a:cubicBezTo>
                      <a:pt x="760673" y="337946"/>
                      <a:pt x="766161" y="338422"/>
                      <a:pt x="769815" y="309189"/>
                    </a:cubicBezTo>
                    <a:cubicBezTo>
                      <a:pt x="774234" y="273840"/>
                      <a:pt x="770402" y="287890"/>
                      <a:pt x="777631" y="266204"/>
                    </a:cubicBezTo>
                    <a:cubicBezTo>
                      <a:pt x="780236" y="270112"/>
                      <a:pt x="783596" y="273610"/>
                      <a:pt x="785446" y="277927"/>
                    </a:cubicBezTo>
                    <a:cubicBezTo>
                      <a:pt x="787562" y="282863"/>
                      <a:pt x="787879" y="288394"/>
                      <a:pt x="789354" y="293558"/>
                    </a:cubicBezTo>
                    <a:cubicBezTo>
                      <a:pt x="790486" y="297519"/>
                      <a:pt x="792129" y="301320"/>
                      <a:pt x="793261" y="305281"/>
                    </a:cubicBezTo>
                    <a:cubicBezTo>
                      <a:pt x="794736" y="310445"/>
                      <a:pt x="794767" y="316108"/>
                      <a:pt x="797169" y="320912"/>
                    </a:cubicBezTo>
                    <a:cubicBezTo>
                      <a:pt x="798817" y="324207"/>
                      <a:pt x="802380" y="326122"/>
                      <a:pt x="804985" y="328727"/>
                    </a:cubicBezTo>
                    <a:cubicBezTo>
                      <a:pt x="812197" y="278237"/>
                      <a:pt x="803890" y="324741"/>
                      <a:pt x="820615" y="266204"/>
                    </a:cubicBezTo>
                    <a:cubicBezTo>
                      <a:pt x="822440" y="259818"/>
                      <a:pt x="822423" y="252967"/>
                      <a:pt x="824523" y="246666"/>
                    </a:cubicBezTo>
                    <a:cubicBezTo>
                      <a:pt x="827829" y="236747"/>
                      <a:pt x="834435" y="227890"/>
                      <a:pt x="840154" y="219312"/>
                    </a:cubicBezTo>
                    <a:cubicBezTo>
                      <a:pt x="844398" y="202335"/>
                      <a:pt x="843848" y="201538"/>
                      <a:pt x="851877" y="184143"/>
                    </a:cubicBezTo>
                    <a:cubicBezTo>
                      <a:pt x="856759" y="173565"/>
                      <a:pt x="867508" y="152881"/>
                      <a:pt x="867508" y="152881"/>
                    </a:cubicBezTo>
                    <a:cubicBezTo>
                      <a:pt x="875358" y="164656"/>
                      <a:pt x="877188" y="166351"/>
                      <a:pt x="883138" y="180235"/>
                    </a:cubicBezTo>
                    <a:cubicBezTo>
                      <a:pt x="886502" y="188086"/>
                      <a:pt x="888970" y="199654"/>
                      <a:pt x="890954" y="207589"/>
                    </a:cubicBezTo>
                    <a:cubicBezTo>
                      <a:pt x="894862" y="203681"/>
                      <a:pt x="899284" y="200228"/>
                      <a:pt x="902677" y="195866"/>
                    </a:cubicBezTo>
                    <a:cubicBezTo>
                      <a:pt x="908444" y="188452"/>
                      <a:pt x="918308" y="172420"/>
                      <a:pt x="918308" y="172420"/>
                    </a:cubicBezTo>
                    <a:cubicBezTo>
                      <a:pt x="922216" y="178933"/>
                      <a:pt x="927629" y="184753"/>
                      <a:pt x="930031" y="191958"/>
                    </a:cubicBezTo>
                    <a:cubicBezTo>
                      <a:pt x="934232" y="204560"/>
                      <a:pt x="937846" y="231035"/>
                      <a:pt x="937846" y="231035"/>
                    </a:cubicBezTo>
                    <a:cubicBezTo>
                      <a:pt x="943056" y="225825"/>
                      <a:pt x="948682" y="220999"/>
                      <a:pt x="953477" y="215404"/>
                    </a:cubicBezTo>
                    <a:cubicBezTo>
                      <a:pt x="956533" y="211838"/>
                      <a:pt x="956632" y="204263"/>
                      <a:pt x="961292" y="203681"/>
                    </a:cubicBezTo>
                    <a:cubicBezTo>
                      <a:pt x="969467" y="202659"/>
                      <a:pt x="976923" y="208892"/>
                      <a:pt x="984738" y="211497"/>
                    </a:cubicBezTo>
                    <a:cubicBezTo>
                      <a:pt x="987312" y="219218"/>
                      <a:pt x="989576" y="229435"/>
                      <a:pt x="996461" y="234943"/>
                    </a:cubicBezTo>
                    <a:cubicBezTo>
                      <a:pt x="999678" y="237516"/>
                      <a:pt x="1004399" y="237227"/>
                      <a:pt x="1008185" y="238850"/>
                    </a:cubicBezTo>
                    <a:cubicBezTo>
                      <a:pt x="1040261" y="252597"/>
                      <a:pt x="1006086" y="244696"/>
                      <a:pt x="1058985" y="250574"/>
                    </a:cubicBezTo>
                    <a:cubicBezTo>
                      <a:pt x="1069405" y="247969"/>
                      <a:pt x="1080152" y="246429"/>
                      <a:pt x="1090246" y="242758"/>
                    </a:cubicBezTo>
                    <a:cubicBezTo>
                      <a:pt x="1101280" y="238746"/>
                      <a:pt x="1107622" y="228417"/>
                      <a:pt x="1113692" y="219312"/>
                    </a:cubicBezTo>
                    <a:cubicBezTo>
                      <a:pt x="1117905" y="212993"/>
                      <a:pt x="1121202" y="206093"/>
                      <a:pt x="1125415" y="199774"/>
                    </a:cubicBezTo>
                    <a:cubicBezTo>
                      <a:pt x="1145706" y="169337"/>
                      <a:pt x="1129688" y="199043"/>
                      <a:pt x="1144954" y="168512"/>
                    </a:cubicBezTo>
                    <a:cubicBezTo>
                      <a:pt x="1146256" y="163302"/>
                      <a:pt x="1146975" y="157910"/>
                      <a:pt x="1148861" y="152881"/>
                    </a:cubicBezTo>
                    <a:cubicBezTo>
                      <a:pt x="1150906" y="147426"/>
                      <a:pt x="1154382" y="142604"/>
                      <a:pt x="1156677" y="137250"/>
                    </a:cubicBezTo>
                    <a:cubicBezTo>
                      <a:pt x="1158300" y="133464"/>
                      <a:pt x="1159282" y="129435"/>
                      <a:pt x="1160585" y="125527"/>
                    </a:cubicBezTo>
                    <a:cubicBezTo>
                      <a:pt x="1159282" y="164604"/>
                      <a:pt x="1158908" y="203723"/>
                      <a:pt x="1156677" y="242758"/>
                    </a:cubicBezTo>
                    <a:cubicBezTo>
                      <a:pt x="1156223" y="250695"/>
                      <a:pt x="1150735" y="269492"/>
                      <a:pt x="1148861" y="277927"/>
                    </a:cubicBezTo>
                    <a:cubicBezTo>
                      <a:pt x="1138937" y="322587"/>
                      <a:pt x="1150579" y="274968"/>
                      <a:pt x="1141046" y="313097"/>
                    </a:cubicBezTo>
                    <a:cubicBezTo>
                      <a:pt x="1142349" y="363897"/>
                      <a:pt x="1141574" y="414793"/>
                      <a:pt x="1144954" y="465497"/>
                    </a:cubicBezTo>
                    <a:cubicBezTo>
                      <a:pt x="1145502" y="473717"/>
                      <a:pt x="1152769" y="488943"/>
                      <a:pt x="1152769" y="488943"/>
                    </a:cubicBezTo>
                    <a:cubicBezTo>
                      <a:pt x="1155374" y="485035"/>
                      <a:pt x="1158485" y="481421"/>
                      <a:pt x="1160585" y="477220"/>
                    </a:cubicBezTo>
                    <a:cubicBezTo>
                      <a:pt x="1163722" y="470946"/>
                      <a:pt x="1164682" y="463629"/>
                      <a:pt x="1168400" y="457681"/>
                    </a:cubicBezTo>
                    <a:cubicBezTo>
                      <a:pt x="1171329" y="452995"/>
                      <a:pt x="1176215" y="449866"/>
                      <a:pt x="1180123" y="445958"/>
                    </a:cubicBezTo>
                    <a:cubicBezTo>
                      <a:pt x="1189103" y="419017"/>
                      <a:pt x="1182112" y="428337"/>
                      <a:pt x="1195754" y="414697"/>
                    </a:cubicBezTo>
                    <a:cubicBezTo>
                      <a:pt x="1197056" y="410789"/>
                      <a:pt x="1198768" y="406995"/>
                      <a:pt x="1199661" y="402974"/>
                    </a:cubicBezTo>
                    <a:cubicBezTo>
                      <a:pt x="1201380" y="395239"/>
                      <a:pt x="1200787" y="386946"/>
                      <a:pt x="1203569" y="379527"/>
                    </a:cubicBezTo>
                    <a:cubicBezTo>
                      <a:pt x="1204863" y="376077"/>
                      <a:pt x="1208780" y="374317"/>
                      <a:pt x="1211385" y="371712"/>
                    </a:cubicBezTo>
                    <a:cubicBezTo>
                      <a:pt x="1219571" y="330774"/>
                      <a:pt x="1209887" y="374999"/>
                      <a:pt x="1223108" y="328727"/>
                    </a:cubicBezTo>
                    <a:cubicBezTo>
                      <a:pt x="1227534" y="313235"/>
                      <a:pt x="1230924" y="297466"/>
                      <a:pt x="1234831" y="281835"/>
                    </a:cubicBezTo>
                    <a:cubicBezTo>
                      <a:pt x="1236133" y="276625"/>
                      <a:pt x="1235759" y="270673"/>
                      <a:pt x="1238738" y="266204"/>
                    </a:cubicBezTo>
                    <a:lnTo>
                      <a:pt x="1246554" y="254481"/>
                    </a:lnTo>
                    <a:cubicBezTo>
                      <a:pt x="1249159" y="245363"/>
                      <a:pt x="1252237" y="236367"/>
                      <a:pt x="1254369" y="227127"/>
                    </a:cubicBezTo>
                    <a:cubicBezTo>
                      <a:pt x="1257039" y="215555"/>
                      <a:pt x="1258467" y="190402"/>
                      <a:pt x="1266092" y="180235"/>
                    </a:cubicBezTo>
                    <a:lnTo>
                      <a:pt x="1277815" y="164604"/>
                    </a:lnTo>
                    <a:cubicBezTo>
                      <a:pt x="1280420" y="167209"/>
                      <a:pt x="1283329" y="169543"/>
                      <a:pt x="1285631" y="172420"/>
                    </a:cubicBezTo>
                    <a:cubicBezTo>
                      <a:pt x="1288565" y="176087"/>
                      <a:pt x="1290125" y="180822"/>
                      <a:pt x="1293446" y="184143"/>
                    </a:cubicBezTo>
                    <a:cubicBezTo>
                      <a:pt x="1296767" y="187464"/>
                      <a:pt x="1301261" y="189353"/>
                      <a:pt x="1305169" y="191958"/>
                    </a:cubicBezTo>
                    <a:cubicBezTo>
                      <a:pt x="1309077" y="190655"/>
                      <a:pt x="1314709" y="191543"/>
                      <a:pt x="1316892" y="188050"/>
                    </a:cubicBezTo>
                    <a:cubicBezTo>
                      <a:pt x="1344328" y="144154"/>
                      <a:pt x="1309398" y="175900"/>
                      <a:pt x="1332523" y="145066"/>
                    </a:cubicBezTo>
                    <a:cubicBezTo>
                      <a:pt x="1336944" y="139171"/>
                      <a:pt x="1348154" y="129435"/>
                      <a:pt x="1348154" y="129435"/>
                    </a:cubicBezTo>
                    <a:cubicBezTo>
                      <a:pt x="1353364" y="137250"/>
                      <a:pt x="1358952" y="144827"/>
                      <a:pt x="1363785" y="152881"/>
                    </a:cubicBezTo>
                    <a:cubicBezTo>
                      <a:pt x="1371026" y="164950"/>
                      <a:pt x="1371466" y="168109"/>
                      <a:pt x="1375508" y="180235"/>
                    </a:cubicBezTo>
                    <a:cubicBezTo>
                      <a:pt x="1376165" y="184179"/>
                      <a:pt x="1381501" y="217753"/>
                      <a:pt x="1383323" y="223220"/>
                    </a:cubicBezTo>
                    <a:cubicBezTo>
                      <a:pt x="1385165" y="228746"/>
                      <a:pt x="1388533" y="233640"/>
                      <a:pt x="1391138" y="238850"/>
                    </a:cubicBezTo>
                    <a:cubicBezTo>
                      <a:pt x="1392441" y="245363"/>
                      <a:pt x="1388602" y="256778"/>
                      <a:pt x="1395046" y="258389"/>
                    </a:cubicBezTo>
                    <a:cubicBezTo>
                      <a:pt x="1399554" y="259516"/>
                      <a:pt x="1413436" y="229426"/>
                      <a:pt x="1414585" y="227127"/>
                    </a:cubicBezTo>
                    <a:cubicBezTo>
                      <a:pt x="1415887" y="221917"/>
                      <a:pt x="1416913" y="216630"/>
                      <a:pt x="1418492" y="211497"/>
                    </a:cubicBezTo>
                    <a:cubicBezTo>
                      <a:pt x="1422126" y="199686"/>
                      <a:pt x="1428183" y="188516"/>
                      <a:pt x="1430215" y="176327"/>
                    </a:cubicBezTo>
                    <a:cubicBezTo>
                      <a:pt x="1435006" y="147583"/>
                      <a:pt x="1432201" y="160568"/>
                      <a:pt x="1438031" y="137250"/>
                    </a:cubicBezTo>
                    <a:cubicBezTo>
                      <a:pt x="1439333" y="125527"/>
                      <a:pt x="1433598" y="110421"/>
                      <a:pt x="1441938" y="102081"/>
                    </a:cubicBezTo>
                    <a:cubicBezTo>
                      <a:pt x="1447309" y="96710"/>
                      <a:pt x="1449583" y="115212"/>
                      <a:pt x="1453661" y="121620"/>
                    </a:cubicBezTo>
                    <a:cubicBezTo>
                      <a:pt x="1458704" y="129544"/>
                      <a:pt x="1469292" y="145066"/>
                      <a:pt x="1469292" y="145066"/>
                    </a:cubicBezTo>
                    <a:cubicBezTo>
                      <a:pt x="1481095" y="86054"/>
                      <a:pt x="1466057" y="159628"/>
                      <a:pt x="1477108" y="109897"/>
                    </a:cubicBezTo>
                    <a:cubicBezTo>
                      <a:pt x="1477766" y="106934"/>
                      <a:pt x="1481430" y="83874"/>
                      <a:pt x="1484923" y="78635"/>
                    </a:cubicBezTo>
                    <a:cubicBezTo>
                      <a:pt x="1487988" y="74037"/>
                      <a:pt x="1492738" y="70820"/>
                      <a:pt x="1496646" y="66912"/>
                    </a:cubicBezTo>
                    <a:cubicBezTo>
                      <a:pt x="1503159" y="69517"/>
                      <a:pt x="1510708" y="70345"/>
                      <a:pt x="1516185" y="74727"/>
                    </a:cubicBezTo>
                    <a:cubicBezTo>
                      <a:pt x="1546612" y="99069"/>
                      <a:pt x="1522524" y="104774"/>
                      <a:pt x="1551354" y="90358"/>
                    </a:cubicBezTo>
                    <a:cubicBezTo>
                      <a:pt x="1568710" y="55645"/>
                      <a:pt x="1547150" y="94647"/>
                      <a:pt x="1574800" y="59097"/>
                    </a:cubicBezTo>
                    <a:cubicBezTo>
                      <a:pt x="1591009" y="38257"/>
                      <a:pt x="1582838" y="45553"/>
                      <a:pt x="1590431" y="27835"/>
                    </a:cubicBezTo>
                    <a:cubicBezTo>
                      <a:pt x="1592726" y="22481"/>
                      <a:pt x="1595951" y="17558"/>
                      <a:pt x="1598246" y="12204"/>
                    </a:cubicBezTo>
                    <a:cubicBezTo>
                      <a:pt x="1599869" y="8418"/>
                      <a:pt x="1599869" y="3908"/>
                      <a:pt x="1602154" y="481"/>
                    </a:cubicBezTo>
                    <a:cubicBezTo>
                      <a:pt x="1602876" y="-603"/>
                      <a:pt x="1604759" y="481"/>
                      <a:pt x="1606061" y="481"/>
                    </a:cubicBezTo>
                  </a:path>
                </a:pathLst>
              </a:custGeom>
              <a:noFill/>
              <a:ln w="28575" cap="flat" cmpd="sng" algn="ctr">
                <a:solidFill>
                  <a:srgbClr val="00FF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83" name="Freeform: Shape 82">
                <a:extLst>
                  <a:ext uri="{FF2B5EF4-FFF2-40B4-BE49-F238E27FC236}">
                    <a16:creationId xmlns:a16="http://schemas.microsoft.com/office/drawing/2014/main" id="{E663661E-9AEB-AC79-A01F-E0F2E2461D50}"/>
                  </a:ext>
                </a:extLst>
              </p:cNvPr>
              <p:cNvSpPr/>
              <p:nvPr/>
            </p:nvSpPr>
            <p:spPr>
              <a:xfrm rot="10800000" flipH="1">
                <a:off x="955240" y="1699400"/>
                <a:ext cx="2520840" cy="904991"/>
              </a:xfrm>
              <a:custGeom>
                <a:avLst/>
                <a:gdLst>
                  <a:gd name="connsiteX0" fmla="*/ 0 w 1606061"/>
                  <a:gd name="connsiteY0" fmla="*/ 735127 h 735127"/>
                  <a:gd name="connsiteX1" fmla="*/ 3908 w 1606061"/>
                  <a:gd name="connsiteY1" fmla="*/ 656974 h 735127"/>
                  <a:gd name="connsiteX2" fmla="*/ 11723 w 1606061"/>
                  <a:gd name="connsiteY2" fmla="*/ 649158 h 735127"/>
                  <a:gd name="connsiteX3" fmla="*/ 19538 w 1606061"/>
                  <a:gd name="connsiteY3" fmla="*/ 656974 h 735127"/>
                  <a:gd name="connsiteX4" fmla="*/ 35169 w 1606061"/>
                  <a:gd name="connsiteY4" fmla="*/ 668697 h 735127"/>
                  <a:gd name="connsiteX5" fmla="*/ 39077 w 1606061"/>
                  <a:gd name="connsiteY5" fmla="*/ 684327 h 735127"/>
                  <a:gd name="connsiteX6" fmla="*/ 50800 w 1606061"/>
                  <a:gd name="connsiteY6" fmla="*/ 692143 h 735127"/>
                  <a:gd name="connsiteX7" fmla="*/ 58615 w 1606061"/>
                  <a:gd name="connsiteY7" fmla="*/ 703866 h 735127"/>
                  <a:gd name="connsiteX8" fmla="*/ 70338 w 1606061"/>
                  <a:gd name="connsiteY8" fmla="*/ 715589 h 735127"/>
                  <a:gd name="connsiteX9" fmla="*/ 89877 w 1606061"/>
                  <a:gd name="connsiteY9" fmla="*/ 668697 h 735127"/>
                  <a:gd name="connsiteX10" fmla="*/ 97692 w 1606061"/>
                  <a:gd name="connsiteY10" fmla="*/ 653066 h 735127"/>
                  <a:gd name="connsiteX11" fmla="*/ 109415 w 1606061"/>
                  <a:gd name="connsiteY11" fmla="*/ 641343 h 735127"/>
                  <a:gd name="connsiteX12" fmla="*/ 117231 w 1606061"/>
                  <a:gd name="connsiteY12" fmla="*/ 629620 h 735127"/>
                  <a:gd name="connsiteX13" fmla="*/ 128954 w 1606061"/>
                  <a:gd name="connsiteY13" fmla="*/ 602266 h 735127"/>
                  <a:gd name="connsiteX14" fmla="*/ 132861 w 1606061"/>
                  <a:gd name="connsiteY14" fmla="*/ 590543 h 735127"/>
                  <a:gd name="connsiteX15" fmla="*/ 140677 w 1606061"/>
                  <a:gd name="connsiteY15" fmla="*/ 598358 h 735127"/>
                  <a:gd name="connsiteX16" fmla="*/ 152400 w 1606061"/>
                  <a:gd name="connsiteY16" fmla="*/ 653066 h 735127"/>
                  <a:gd name="connsiteX17" fmla="*/ 156308 w 1606061"/>
                  <a:gd name="connsiteY17" fmla="*/ 664789 h 735127"/>
                  <a:gd name="connsiteX18" fmla="*/ 171938 w 1606061"/>
                  <a:gd name="connsiteY18" fmla="*/ 629620 h 735127"/>
                  <a:gd name="connsiteX19" fmla="*/ 175846 w 1606061"/>
                  <a:gd name="connsiteY19" fmla="*/ 613989 h 735127"/>
                  <a:gd name="connsiteX20" fmla="*/ 199292 w 1606061"/>
                  <a:gd name="connsiteY20" fmla="*/ 582727 h 735127"/>
                  <a:gd name="connsiteX21" fmla="*/ 211015 w 1606061"/>
                  <a:gd name="connsiteY21" fmla="*/ 594450 h 735127"/>
                  <a:gd name="connsiteX22" fmla="*/ 214923 w 1606061"/>
                  <a:gd name="connsiteY22" fmla="*/ 613989 h 735127"/>
                  <a:gd name="connsiteX23" fmla="*/ 234461 w 1606061"/>
                  <a:gd name="connsiteY23" fmla="*/ 578820 h 735127"/>
                  <a:gd name="connsiteX24" fmla="*/ 254000 w 1606061"/>
                  <a:gd name="connsiteY24" fmla="*/ 590543 h 735127"/>
                  <a:gd name="connsiteX25" fmla="*/ 269631 w 1606061"/>
                  <a:gd name="connsiteY25" fmla="*/ 578820 h 735127"/>
                  <a:gd name="connsiteX26" fmla="*/ 300892 w 1606061"/>
                  <a:gd name="connsiteY26" fmla="*/ 563189 h 735127"/>
                  <a:gd name="connsiteX27" fmla="*/ 320431 w 1606061"/>
                  <a:gd name="connsiteY27" fmla="*/ 582727 h 735127"/>
                  <a:gd name="connsiteX28" fmla="*/ 332154 w 1606061"/>
                  <a:gd name="connsiteY28" fmla="*/ 563189 h 735127"/>
                  <a:gd name="connsiteX29" fmla="*/ 347785 w 1606061"/>
                  <a:gd name="connsiteY29" fmla="*/ 551466 h 735127"/>
                  <a:gd name="connsiteX30" fmla="*/ 371231 w 1606061"/>
                  <a:gd name="connsiteY30" fmla="*/ 528020 h 735127"/>
                  <a:gd name="connsiteX31" fmla="*/ 382954 w 1606061"/>
                  <a:gd name="connsiteY31" fmla="*/ 516297 h 735127"/>
                  <a:gd name="connsiteX32" fmla="*/ 406400 w 1606061"/>
                  <a:gd name="connsiteY32" fmla="*/ 481127 h 735127"/>
                  <a:gd name="connsiteX33" fmla="*/ 418123 w 1606061"/>
                  <a:gd name="connsiteY33" fmla="*/ 473312 h 735127"/>
                  <a:gd name="connsiteX34" fmla="*/ 437661 w 1606061"/>
                  <a:gd name="connsiteY34" fmla="*/ 512389 h 735127"/>
                  <a:gd name="connsiteX35" fmla="*/ 453292 w 1606061"/>
                  <a:gd name="connsiteY35" fmla="*/ 508481 h 735127"/>
                  <a:gd name="connsiteX36" fmla="*/ 465015 w 1606061"/>
                  <a:gd name="connsiteY36" fmla="*/ 488943 h 735127"/>
                  <a:gd name="connsiteX37" fmla="*/ 476738 w 1606061"/>
                  <a:gd name="connsiteY37" fmla="*/ 481127 h 735127"/>
                  <a:gd name="connsiteX38" fmla="*/ 484554 w 1606061"/>
                  <a:gd name="connsiteY38" fmla="*/ 469404 h 735127"/>
                  <a:gd name="connsiteX39" fmla="*/ 492369 w 1606061"/>
                  <a:gd name="connsiteY39" fmla="*/ 453774 h 735127"/>
                  <a:gd name="connsiteX40" fmla="*/ 500185 w 1606061"/>
                  <a:gd name="connsiteY40" fmla="*/ 445958 h 735127"/>
                  <a:gd name="connsiteX41" fmla="*/ 504092 w 1606061"/>
                  <a:gd name="connsiteY41" fmla="*/ 434235 h 735127"/>
                  <a:gd name="connsiteX42" fmla="*/ 531446 w 1606061"/>
                  <a:gd name="connsiteY42" fmla="*/ 469404 h 735127"/>
                  <a:gd name="connsiteX43" fmla="*/ 535354 w 1606061"/>
                  <a:gd name="connsiteY43" fmla="*/ 492850 h 735127"/>
                  <a:gd name="connsiteX44" fmla="*/ 543169 w 1606061"/>
                  <a:gd name="connsiteY44" fmla="*/ 531927 h 735127"/>
                  <a:gd name="connsiteX45" fmla="*/ 547077 w 1606061"/>
                  <a:gd name="connsiteY45" fmla="*/ 574912 h 735127"/>
                  <a:gd name="connsiteX46" fmla="*/ 554892 w 1606061"/>
                  <a:gd name="connsiteY46" fmla="*/ 555374 h 735127"/>
                  <a:gd name="connsiteX47" fmla="*/ 562708 w 1606061"/>
                  <a:gd name="connsiteY47" fmla="*/ 512389 h 735127"/>
                  <a:gd name="connsiteX48" fmla="*/ 570523 w 1606061"/>
                  <a:gd name="connsiteY48" fmla="*/ 492850 h 735127"/>
                  <a:gd name="connsiteX49" fmla="*/ 574431 w 1606061"/>
                  <a:gd name="connsiteY49" fmla="*/ 442050 h 735127"/>
                  <a:gd name="connsiteX50" fmla="*/ 590061 w 1606061"/>
                  <a:gd name="connsiteY50" fmla="*/ 363897 h 735127"/>
                  <a:gd name="connsiteX51" fmla="*/ 597877 w 1606061"/>
                  <a:gd name="connsiteY51" fmla="*/ 324820 h 735127"/>
                  <a:gd name="connsiteX52" fmla="*/ 601785 w 1606061"/>
                  <a:gd name="connsiteY52" fmla="*/ 305281 h 735127"/>
                  <a:gd name="connsiteX53" fmla="*/ 609600 w 1606061"/>
                  <a:gd name="connsiteY53" fmla="*/ 289650 h 735127"/>
                  <a:gd name="connsiteX54" fmla="*/ 621323 w 1606061"/>
                  <a:gd name="connsiteY54" fmla="*/ 266204 h 735127"/>
                  <a:gd name="connsiteX55" fmla="*/ 636954 w 1606061"/>
                  <a:gd name="connsiteY55" fmla="*/ 305281 h 735127"/>
                  <a:gd name="connsiteX56" fmla="*/ 644769 w 1606061"/>
                  <a:gd name="connsiteY56" fmla="*/ 328727 h 735127"/>
                  <a:gd name="connsiteX57" fmla="*/ 652585 w 1606061"/>
                  <a:gd name="connsiteY57" fmla="*/ 375620 h 735127"/>
                  <a:gd name="connsiteX58" fmla="*/ 660400 w 1606061"/>
                  <a:gd name="connsiteY58" fmla="*/ 402974 h 735127"/>
                  <a:gd name="connsiteX59" fmla="*/ 676031 w 1606061"/>
                  <a:gd name="connsiteY59" fmla="*/ 442050 h 735127"/>
                  <a:gd name="connsiteX60" fmla="*/ 695569 w 1606061"/>
                  <a:gd name="connsiteY60" fmla="*/ 379527 h 735127"/>
                  <a:gd name="connsiteX61" fmla="*/ 711200 w 1606061"/>
                  <a:gd name="connsiteY61" fmla="*/ 359989 h 735127"/>
                  <a:gd name="connsiteX62" fmla="*/ 715108 w 1606061"/>
                  <a:gd name="connsiteY62" fmla="*/ 344358 h 735127"/>
                  <a:gd name="connsiteX63" fmla="*/ 726831 w 1606061"/>
                  <a:gd name="connsiteY63" fmla="*/ 352174 h 735127"/>
                  <a:gd name="connsiteX64" fmla="*/ 730738 w 1606061"/>
                  <a:gd name="connsiteY64" fmla="*/ 363897 h 735127"/>
                  <a:gd name="connsiteX65" fmla="*/ 738554 w 1606061"/>
                  <a:gd name="connsiteY65" fmla="*/ 371712 h 735127"/>
                  <a:gd name="connsiteX66" fmla="*/ 750277 w 1606061"/>
                  <a:gd name="connsiteY66" fmla="*/ 387343 h 735127"/>
                  <a:gd name="connsiteX67" fmla="*/ 754185 w 1606061"/>
                  <a:gd name="connsiteY67" fmla="*/ 363897 h 735127"/>
                  <a:gd name="connsiteX68" fmla="*/ 769815 w 1606061"/>
                  <a:gd name="connsiteY68" fmla="*/ 309189 h 735127"/>
                  <a:gd name="connsiteX69" fmla="*/ 777631 w 1606061"/>
                  <a:gd name="connsiteY69" fmla="*/ 266204 h 735127"/>
                  <a:gd name="connsiteX70" fmla="*/ 785446 w 1606061"/>
                  <a:gd name="connsiteY70" fmla="*/ 277927 h 735127"/>
                  <a:gd name="connsiteX71" fmla="*/ 789354 w 1606061"/>
                  <a:gd name="connsiteY71" fmla="*/ 293558 h 735127"/>
                  <a:gd name="connsiteX72" fmla="*/ 793261 w 1606061"/>
                  <a:gd name="connsiteY72" fmla="*/ 305281 h 735127"/>
                  <a:gd name="connsiteX73" fmla="*/ 797169 w 1606061"/>
                  <a:gd name="connsiteY73" fmla="*/ 320912 h 735127"/>
                  <a:gd name="connsiteX74" fmla="*/ 804985 w 1606061"/>
                  <a:gd name="connsiteY74" fmla="*/ 328727 h 735127"/>
                  <a:gd name="connsiteX75" fmla="*/ 820615 w 1606061"/>
                  <a:gd name="connsiteY75" fmla="*/ 266204 h 735127"/>
                  <a:gd name="connsiteX76" fmla="*/ 824523 w 1606061"/>
                  <a:gd name="connsiteY76" fmla="*/ 246666 h 735127"/>
                  <a:gd name="connsiteX77" fmla="*/ 840154 w 1606061"/>
                  <a:gd name="connsiteY77" fmla="*/ 219312 h 735127"/>
                  <a:gd name="connsiteX78" fmla="*/ 851877 w 1606061"/>
                  <a:gd name="connsiteY78" fmla="*/ 184143 h 735127"/>
                  <a:gd name="connsiteX79" fmla="*/ 867508 w 1606061"/>
                  <a:gd name="connsiteY79" fmla="*/ 152881 h 735127"/>
                  <a:gd name="connsiteX80" fmla="*/ 883138 w 1606061"/>
                  <a:gd name="connsiteY80" fmla="*/ 180235 h 735127"/>
                  <a:gd name="connsiteX81" fmla="*/ 890954 w 1606061"/>
                  <a:gd name="connsiteY81" fmla="*/ 207589 h 735127"/>
                  <a:gd name="connsiteX82" fmla="*/ 902677 w 1606061"/>
                  <a:gd name="connsiteY82" fmla="*/ 195866 h 735127"/>
                  <a:gd name="connsiteX83" fmla="*/ 918308 w 1606061"/>
                  <a:gd name="connsiteY83" fmla="*/ 172420 h 735127"/>
                  <a:gd name="connsiteX84" fmla="*/ 930031 w 1606061"/>
                  <a:gd name="connsiteY84" fmla="*/ 191958 h 735127"/>
                  <a:gd name="connsiteX85" fmla="*/ 937846 w 1606061"/>
                  <a:gd name="connsiteY85" fmla="*/ 231035 h 735127"/>
                  <a:gd name="connsiteX86" fmla="*/ 953477 w 1606061"/>
                  <a:gd name="connsiteY86" fmla="*/ 215404 h 735127"/>
                  <a:gd name="connsiteX87" fmla="*/ 961292 w 1606061"/>
                  <a:gd name="connsiteY87" fmla="*/ 203681 h 735127"/>
                  <a:gd name="connsiteX88" fmla="*/ 984738 w 1606061"/>
                  <a:gd name="connsiteY88" fmla="*/ 211497 h 735127"/>
                  <a:gd name="connsiteX89" fmla="*/ 996461 w 1606061"/>
                  <a:gd name="connsiteY89" fmla="*/ 234943 h 735127"/>
                  <a:gd name="connsiteX90" fmla="*/ 1008185 w 1606061"/>
                  <a:gd name="connsiteY90" fmla="*/ 238850 h 735127"/>
                  <a:gd name="connsiteX91" fmla="*/ 1058985 w 1606061"/>
                  <a:gd name="connsiteY91" fmla="*/ 250574 h 735127"/>
                  <a:gd name="connsiteX92" fmla="*/ 1090246 w 1606061"/>
                  <a:gd name="connsiteY92" fmla="*/ 242758 h 735127"/>
                  <a:gd name="connsiteX93" fmla="*/ 1113692 w 1606061"/>
                  <a:gd name="connsiteY93" fmla="*/ 219312 h 735127"/>
                  <a:gd name="connsiteX94" fmla="*/ 1125415 w 1606061"/>
                  <a:gd name="connsiteY94" fmla="*/ 199774 h 735127"/>
                  <a:gd name="connsiteX95" fmla="*/ 1144954 w 1606061"/>
                  <a:gd name="connsiteY95" fmla="*/ 168512 h 735127"/>
                  <a:gd name="connsiteX96" fmla="*/ 1148861 w 1606061"/>
                  <a:gd name="connsiteY96" fmla="*/ 152881 h 735127"/>
                  <a:gd name="connsiteX97" fmla="*/ 1156677 w 1606061"/>
                  <a:gd name="connsiteY97" fmla="*/ 137250 h 735127"/>
                  <a:gd name="connsiteX98" fmla="*/ 1160585 w 1606061"/>
                  <a:gd name="connsiteY98" fmla="*/ 125527 h 735127"/>
                  <a:gd name="connsiteX99" fmla="*/ 1156677 w 1606061"/>
                  <a:gd name="connsiteY99" fmla="*/ 242758 h 735127"/>
                  <a:gd name="connsiteX100" fmla="*/ 1148861 w 1606061"/>
                  <a:gd name="connsiteY100" fmla="*/ 277927 h 735127"/>
                  <a:gd name="connsiteX101" fmla="*/ 1141046 w 1606061"/>
                  <a:gd name="connsiteY101" fmla="*/ 313097 h 735127"/>
                  <a:gd name="connsiteX102" fmla="*/ 1144954 w 1606061"/>
                  <a:gd name="connsiteY102" fmla="*/ 465497 h 735127"/>
                  <a:gd name="connsiteX103" fmla="*/ 1152769 w 1606061"/>
                  <a:gd name="connsiteY103" fmla="*/ 488943 h 735127"/>
                  <a:gd name="connsiteX104" fmla="*/ 1160585 w 1606061"/>
                  <a:gd name="connsiteY104" fmla="*/ 477220 h 735127"/>
                  <a:gd name="connsiteX105" fmla="*/ 1168400 w 1606061"/>
                  <a:gd name="connsiteY105" fmla="*/ 457681 h 735127"/>
                  <a:gd name="connsiteX106" fmla="*/ 1180123 w 1606061"/>
                  <a:gd name="connsiteY106" fmla="*/ 445958 h 735127"/>
                  <a:gd name="connsiteX107" fmla="*/ 1195754 w 1606061"/>
                  <a:gd name="connsiteY107" fmla="*/ 414697 h 735127"/>
                  <a:gd name="connsiteX108" fmla="*/ 1199661 w 1606061"/>
                  <a:gd name="connsiteY108" fmla="*/ 402974 h 735127"/>
                  <a:gd name="connsiteX109" fmla="*/ 1203569 w 1606061"/>
                  <a:gd name="connsiteY109" fmla="*/ 379527 h 735127"/>
                  <a:gd name="connsiteX110" fmla="*/ 1211385 w 1606061"/>
                  <a:gd name="connsiteY110" fmla="*/ 371712 h 735127"/>
                  <a:gd name="connsiteX111" fmla="*/ 1223108 w 1606061"/>
                  <a:gd name="connsiteY111" fmla="*/ 328727 h 735127"/>
                  <a:gd name="connsiteX112" fmla="*/ 1234831 w 1606061"/>
                  <a:gd name="connsiteY112" fmla="*/ 281835 h 735127"/>
                  <a:gd name="connsiteX113" fmla="*/ 1238738 w 1606061"/>
                  <a:gd name="connsiteY113" fmla="*/ 266204 h 735127"/>
                  <a:gd name="connsiteX114" fmla="*/ 1246554 w 1606061"/>
                  <a:gd name="connsiteY114" fmla="*/ 254481 h 735127"/>
                  <a:gd name="connsiteX115" fmla="*/ 1254369 w 1606061"/>
                  <a:gd name="connsiteY115" fmla="*/ 227127 h 735127"/>
                  <a:gd name="connsiteX116" fmla="*/ 1266092 w 1606061"/>
                  <a:gd name="connsiteY116" fmla="*/ 180235 h 735127"/>
                  <a:gd name="connsiteX117" fmla="*/ 1277815 w 1606061"/>
                  <a:gd name="connsiteY117" fmla="*/ 164604 h 735127"/>
                  <a:gd name="connsiteX118" fmla="*/ 1285631 w 1606061"/>
                  <a:gd name="connsiteY118" fmla="*/ 172420 h 735127"/>
                  <a:gd name="connsiteX119" fmla="*/ 1293446 w 1606061"/>
                  <a:gd name="connsiteY119" fmla="*/ 184143 h 735127"/>
                  <a:gd name="connsiteX120" fmla="*/ 1305169 w 1606061"/>
                  <a:gd name="connsiteY120" fmla="*/ 191958 h 735127"/>
                  <a:gd name="connsiteX121" fmla="*/ 1316892 w 1606061"/>
                  <a:gd name="connsiteY121" fmla="*/ 188050 h 735127"/>
                  <a:gd name="connsiteX122" fmla="*/ 1332523 w 1606061"/>
                  <a:gd name="connsiteY122" fmla="*/ 145066 h 735127"/>
                  <a:gd name="connsiteX123" fmla="*/ 1348154 w 1606061"/>
                  <a:gd name="connsiteY123" fmla="*/ 129435 h 735127"/>
                  <a:gd name="connsiteX124" fmla="*/ 1363785 w 1606061"/>
                  <a:gd name="connsiteY124" fmla="*/ 152881 h 735127"/>
                  <a:gd name="connsiteX125" fmla="*/ 1375508 w 1606061"/>
                  <a:gd name="connsiteY125" fmla="*/ 180235 h 735127"/>
                  <a:gd name="connsiteX126" fmla="*/ 1383323 w 1606061"/>
                  <a:gd name="connsiteY126" fmla="*/ 223220 h 735127"/>
                  <a:gd name="connsiteX127" fmla="*/ 1391138 w 1606061"/>
                  <a:gd name="connsiteY127" fmla="*/ 238850 h 735127"/>
                  <a:gd name="connsiteX128" fmla="*/ 1395046 w 1606061"/>
                  <a:gd name="connsiteY128" fmla="*/ 258389 h 735127"/>
                  <a:gd name="connsiteX129" fmla="*/ 1414585 w 1606061"/>
                  <a:gd name="connsiteY129" fmla="*/ 227127 h 735127"/>
                  <a:gd name="connsiteX130" fmla="*/ 1418492 w 1606061"/>
                  <a:gd name="connsiteY130" fmla="*/ 211497 h 735127"/>
                  <a:gd name="connsiteX131" fmla="*/ 1430215 w 1606061"/>
                  <a:gd name="connsiteY131" fmla="*/ 176327 h 735127"/>
                  <a:gd name="connsiteX132" fmla="*/ 1438031 w 1606061"/>
                  <a:gd name="connsiteY132" fmla="*/ 137250 h 735127"/>
                  <a:gd name="connsiteX133" fmla="*/ 1441938 w 1606061"/>
                  <a:gd name="connsiteY133" fmla="*/ 102081 h 735127"/>
                  <a:gd name="connsiteX134" fmla="*/ 1453661 w 1606061"/>
                  <a:gd name="connsiteY134" fmla="*/ 121620 h 735127"/>
                  <a:gd name="connsiteX135" fmla="*/ 1469292 w 1606061"/>
                  <a:gd name="connsiteY135" fmla="*/ 145066 h 735127"/>
                  <a:gd name="connsiteX136" fmla="*/ 1477108 w 1606061"/>
                  <a:gd name="connsiteY136" fmla="*/ 109897 h 735127"/>
                  <a:gd name="connsiteX137" fmla="*/ 1484923 w 1606061"/>
                  <a:gd name="connsiteY137" fmla="*/ 78635 h 735127"/>
                  <a:gd name="connsiteX138" fmla="*/ 1496646 w 1606061"/>
                  <a:gd name="connsiteY138" fmla="*/ 66912 h 735127"/>
                  <a:gd name="connsiteX139" fmla="*/ 1516185 w 1606061"/>
                  <a:gd name="connsiteY139" fmla="*/ 74727 h 735127"/>
                  <a:gd name="connsiteX140" fmla="*/ 1551354 w 1606061"/>
                  <a:gd name="connsiteY140" fmla="*/ 90358 h 735127"/>
                  <a:gd name="connsiteX141" fmla="*/ 1574800 w 1606061"/>
                  <a:gd name="connsiteY141" fmla="*/ 59097 h 735127"/>
                  <a:gd name="connsiteX142" fmla="*/ 1590431 w 1606061"/>
                  <a:gd name="connsiteY142" fmla="*/ 27835 h 735127"/>
                  <a:gd name="connsiteX143" fmla="*/ 1598246 w 1606061"/>
                  <a:gd name="connsiteY143" fmla="*/ 12204 h 735127"/>
                  <a:gd name="connsiteX144" fmla="*/ 1602154 w 1606061"/>
                  <a:gd name="connsiteY144" fmla="*/ 481 h 735127"/>
                  <a:gd name="connsiteX145" fmla="*/ 1606061 w 1606061"/>
                  <a:gd name="connsiteY145" fmla="*/ 481 h 73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1606061" h="735127">
                    <a:moveTo>
                      <a:pt x="0" y="735127"/>
                    </a:moveTo>
                    <a:cubicBezTo>
                      <a:pt x="1303" y="709076"/>
                      <a:pt x="384" y="682818"/>
                      <a:pt x="3908" y="656974"/>
                    </a:cubicBezTo>
                    <a:cubicBezTo>
                      <a:pt x="4406" y="653324"/>
                      <a:pt x="8039" y="649158"/>
                      <a:pt x="11723" y="649158"/>
                    </a:cubicBezTo>
                    <a:cubicBezTo>
                      <a:pt x="15407" y="649158"/>
                      <a:pt x="16708" y="654615"/>
                      <a:pt x="19538" y="656974"/>
                    </a:cubicBezTo>
                    <a:cubicBezTo>
                      <a:pt x="24541" y="661144"/>
                      <a:pt x="29959" y="664789"/>
                      <a:pt x="35169" y="668697"/>
                    </a:cubicBezTo>
                    <a:cubicBezTo>
                      <a:pt x="36472" y="673907"/>
                      <a:pt x="36098" y="679859"/>
                      <a:pt x="39077" y="684327"/>
                    </a:cubicBezTo>
                    <a:cubicBezTo>
                      <a:pt x="41682" y="688235"/>
                      <a:pt x="47479" y="688822"/>
                      <a:pt x="50800" y="692143"/>
                    </a:cubicBezTo>
                    <a:cubicBezTo>
                      <a:pt x="54121" y="695464"/>
                      <a:pt x="55608" y="700258"/>
                      <a:pt x="58615" y="703866"/>
                    </a:cubicBezTo>
                    <a:cubicBezTo>
                      <a:pt x="62153" y="708111"/>
                      <a:pt x="66430" y="711681"/>
                      <a:pt x="70338" y="715589"/>
                    </a:cubicBezTo>
                    <a:cubicBezTo>
                      <a:pt x="76851" y="699958"/>
                      <a:pt x="82305" y="683843"/>
                      <a:pt x="89877" y="668697"/>
                    </a:cubicBezTo>
                    <a:cubicBezTo>
                      <a:pt x="92482" y="663487"/>
                      <a:pt x="94306" y="657806"/>
                      <a:pt x="97692" y="653066"/>
                    </a:cubicBezTo>
                    <a:cubicBezTo>
                      <a:pt x="100904" y="648569"/>
                      <a:pt x="105877" y="645588"/>
                      <a:pt x="109415" y="641343"/>
                    </a:cubicBezTo>
                    <a:cubicBezTo>
                      <a:pt x="112422" y="637735"/>
                      <a:pt x="114626" y="633528"/>
                      <a:pt x="117231" y="629620"/>
                    </a:cubicBezTo>
                    <a:cubicBezTo>
                      <a:pt x="126393" y="602128"/>
                      <a:pt x="114468" y="636067"/>
                      <a:pt x="128954" y="602266"/>
                    </a:cubicBezTo>
                    <a:cubicBezTo>
                      <a:pt x="130577" y="598480"/>
                      <a:pt x="131559" y="594451"/>
                      <a:pt x="132861" y="590543"/>
                    </a:cubicBezTo>
                    <a:cubicBezTo>
                      <a:pt x="135466" y="593148"/>
                      <a:pt x="139181" y="594991"/>
                      <a:pt x="140677" y="598358"/>
                    </a:cubicBezTo>
                    <a:cubicBezTo>
                      <a:pt x="150249" y="619895"/>
                      <a:pt x="147902" y="630577"/>
                      <a:pt x="152400" y="653066"/>
                    </a:cubicBezTo>
                    <a:cubicBezTo>
                      <a:pt x="153208" y="657105"/>
                      <a:pt x="155005" y="660881"/>
                      <a:pt x="156308" y="664789"/>
                    </a:cubicBezTo>
                    <a:cubicBezTo>
                      <a:pt x="163116" y="651171"/>
                      <a:pt x="166949" y="644588"/>
                      <a:pt x="171938" y="629620"/>
                    </a:cubicBezTo>
                    <a:cubicBezTo>
                      <a:pt x="173636" y="624525"/>
                      <a:pt x="173665" y="618897"/>
                      <a:pt x="175846" y="613989"/>
                    </a:cubicBezTo>
                    <a:cubicBezTo>
                      <a:pt x="183615" y="596508"/>
                      <a:pt x="187144" y="594875"/>
                      <a:pt x="199292" y="582727"/>
                    </a:cubicBezTo>
                    <a:cubicBezTo>
                      <a:pt x="203200" y="586635"/>
                      <a:pt x="208544" y="589507"/>
                      <a:pt x="211015" y="594450"/>
                    </a:cubicBezTo>
                    <a:cubicBezTo>
                      <a:pt x="213985" y="600391"/>
                      <a:pt x="208281" y="613989"/>
                      <a:pt x="214923" y="613989"/>
                    </a:cubicBezTo>
                    <a:cubicBezTo>
                      <a:pt x="217376" y="613989"/>
                      <a:pt x="232657" y="582428"/>
                      <a:pt x="234461" y="578820"/>
                    </a:cubicBezTo>
                    <a:cubicBezTo>
                      <a:pt x="240974" y="582728"/>
                      <a:pt x="246405" y="590543"/>
                      <a:pt x="254000" y="590543"/>
                    </a:cubicBezTo>
                    <a:cubicBezTo>
                      <a:pt x="260513" y="590543"/>
                      <a:pt x="264331" y="582606"/>
                      <a:pt x="269631" y="578820"/>
                    </a:cubicBezTo>
                    <a:cubicBezTo>
                      <a:pt x="284532" y="568176"/>
                      <a:pt x="280963" y="571160"/>
                      <a:pt x="300892" y="563189"/>
                    </a:cubicBezTo>
                    <a:cubicBezTo>
                      <a:pt x="302195" y="565143"/>
                      <a:pt x="313919" y="585983"/>
                      <a:pt x="320431" y="582727"/>
                    </a:cubicBezTo>
                    <a:cubicBezTo>
                      <a:pt x="327224" y="579330"/>
                      <a:pt x="327153" y="568905"/>
                      <a:pt x="332154" y="563189"/>
                    </a:cubicBezTo>
                    <a:cubicBezTo>
                      <a:pt x="336443" y="558288"/>
                      <a:pt x="342944" y="555823"/>
                      <a:pt x="347785" y="551466"/>
                    </a:cubicBezTo>
                    <a:cubicBezTo>
                      <a:pt x="356000" y="544072"/>
                      <a:pt x="363416" y="535835"/>
                      <a:pt x="371231" y="528020"/>
                    </a:cubicBezTo>
                    <a:lnTo>
                      <a:pt x="382954" y="516297"/>
                    </a:lnTo>
                    <a:cubicBezTo>
                      <a:pt x="389285" y="503635"/>
                      <a:pt x="395011" y="490239"/>
                      <a:pt x="406400" y="481127"/>
                    </a:cubicBezTo>
                    <a:cubicBezTo>
                      <a:pt x="410067" y="478193"/>
                      <a:pt x="414215" y="475917"/>
                      <a:pt x="418123" y="473312"/>
                    </a:cubicBezTo>
                    <a:cubicBezTo>
                      <a:pt x="436733" y="501227"/>
                      <a:pt x="431476" y="487645"/>
                      <a:pt x="437661" y="512389"/>
                    </a:cubicBezTo>
                    <a:cubicBezTo>
                      <a:pt x="442871" y="511086"/>
                      <a:pt x="449214" y="511976"/>
                      <a:pt x="453292" y="508481"/>
                    </a:cubicBezTo>
                    <a:cubicBezTo>
                      <a:pt x="459059" y="503538"/>
                      <a:pt x="460072" y="494710"/>
                      <a:pt x="465015" y="488943"/>
                    </a:cubicBezTo>
                    <a:cubicBezTo>
                      <a:pt x="468071" y="485377"/>
                      <a:pt x="472830" y="483732"/>
                      <a:pt x="476738" y="481127"/>
                    </a:cubicBezTo>
                    <a:cubicBezTo>
                      <a:pt x="479343" y="477219"/>
                      <a:pt x="482224" y="473482"/>
                      <a:pt x="484554" y="469404"/>
                    </a:cubicBezTo>
                    <a:cubicBezTo>
                      <a:pt x="487444" y="464347"/>
                      <a:pt x="489138" y="458621"/>
                      <a:pt x="492369" y="453774"/>
                    </a:cubicBezTo>
                    <a:cubicBezTo>
                      <a:pt x="494413" y="450708"/>
                      <a:pt x="497580" y="448563"/>
                      <a:pt x="500185" y="445958"/>
                    </a:cubicBezTo>
                    <a:cubicBezTo>
                      <a:pt x="501487" y="442050"/>
                      <a:pt x="499973" y="434235"/>
                      <a:pt x="504092" y="434235"/>
                    </a:cubicBezTo>
                    <a:cubicBezTo>
                      <a:pt x="518230" y="434235"/>
                      <a:pt x="528191" y="462894"/>
                      <a:pt x="531446" y="469404"/>
                    </a:cubicBezTo>
                    <a:cubicBezTo>
                      <a:pt x="532749" y="477219"/>
                      <a:pt x="533800" y="485081"/>
                      <a:pt x="535354" y="492850"/>
                    </a:cubicBezTo>
                    <a:cubicBezTo>
                      <a:pt x="540527" y="518716"/>
                      <a:pt x="539345" y="499424"/>
                      <a:pt x="543169" y="531927"/>
                    </a:cubicBezTo>
                    <a:cubicBezTo>
                      <a:pt x="544850" y="546216"/>
                      <a:pt x="545774" y="560584"/>
                      <a:pt x="547077" y="574912"/>
                    </a:cubicBezTo>
                    <a:cubicBezTo>
                      <a:pt x="549682" y="568399"/>
                      <a:pt x="553046" y="562141"/>
                      <a:pt x="554892" y="555374"/>
                    </a:cubicBezTo>
                    <a:cubicBezTo>
                      <a:pt x="562316" y="528153"/>
                      <a:pt x="555214" y="537369"/>
                      <a:pt x="562708" y="512389"/>
                    </a:cubicBezTo>
                    <a:cubicBezTo>
                      <a:pt x="564724" y="505670"/>
                      <a:pt x="567918" y="499363"/>
                      <a:pt x="570523" y="492850"/>
                    </a:cubicBezTo>
                    <a:cubicBezTo>
                      <a:pt x="571826" y="475917"/>
                      <a:pt x="572683" y="458943"/>
                      <a:pt x="574431" y="442050"/>
                    </a:cubicBezTo>
                    <a:cubicBezTo>
                      <a:pt x="581113" y="377458"/>
                      <a:pt x="573368" y="397284"/>
                      <a:pt x="590061" y="363897"/>
                    </a:cubicBezTo>
                    <a:cubicBezTo>
                      <a:pt x="597720" y="317947"/>
                      <a:pt x="590103" y="359798"/>
                      <a:pt x="597877" y="324820"/>
                    </a:cubicBezTo>
                    <a:cubicBezTo>
                      <a:pt x="599318" y="318336"/>
                      <a:pt x="599685" y="311582"/>
                      <a:pt x="601785" y="305281"/>
                    </a:cubicBezTo>
                    <a:cubicBezTo>
                      <a:pt x="603627" y="299755"/>
                      <a:pt x="607305" y="295004"/>
                      <a:pt x="609600" y="289650"/>
                    </a:cubicBezTo>
                    <a:cubicBezTo>
                      <a:pt x="619306" y="267002"/>
                      <a:pt x="606306" y="288731"/>
                      <a:pt x="621323" y="266204"/>
                    </a:cubicBezTo>
                    <a:cubicBezTo>
                      <a:pt x="635042" y="286783"/>
                      <a:pt x="626548" y="271461"/>
                      <a:pt x="636954" y="305281"/>
                    </a:cubicBezTo>
                    <a:cubicBezTo>
                      <a:pt x="639377" y="313155"/>
                      <a:pt x="642601" y="320779"/>
                      <a:pt x="644769" y="328727"/>
                    </a:cubicBezTo>
                    <a:cubicBezTo>
                      <a:pt x="649187" y="344927"/>
                      <a:pt x="649535" y="358845"/>
                      <a:pt x="652585" y="375620"/>
                    </a:cubicBezTo>
                    <a:cubicBezTo>
                      <a:pt x="656136" y="395150"/>
                      <a:pt x="655833" y="386229"/>
                      <a:pt x="660400" y="402974"/>
                    </a:cubicBezTo>
                    <a:cubicBezTo>
                      <a:pt x="670197" y="438898"/>
                      <a:pt x="660246" y="426267"/>
                      <a:pt x="676031" y="442050"/>
                    </a:cubicBezTo>
                    <a:cubicBezTo>
                      <a:pt x="680340" y="424812"/>
                      <a:pt x="689266" y="387406"/>
                      <a:pt x="695569" y="379527"/>
                    </a:cubicBezTo>
                    <a:lnTo>
                      <a:pt x="711200" y="359989"/>
                    </a:lnTo>
                    <a:cubicBezTo>
                      <a:pt x="712503" y="354779"/>
                      <a:pt x="710304" y="346760"/>
                      <a:pt x="715108" y="344358"/>
                    </a:cubicBezTo>
                    <a:cubicBezTo>
                      <a:pt x="719309" y="342258"/>
                      <a:pt x="723897" y="348506"/>
                      <a:pt x="726831" y="352174"/>
                    </a:cubicBezTo>
                    <a:cubicBezTo>
                      <a:pt x="729404" y="355390"/>
                      <a:pt x="728619" y="360365"/>
                      <a:pt x="730738" y="363897"/>
                    </a:cubicBezTo>
                    <a:cubicBezTo>
                      <a:pt x="732634" y="367056"/>
                      <a:pt x="736195" y="368882"/>
                      <a:pt x="738554" y="371712"/>
                    </a:cubicBezTo>
                    <a:cubicBezTo>
                      <a:pt x="742724" y="376715"/>
                      <a:pt x="746369" y="382133"/>
                      <a:pt x="750277" y="387343"/>
                    </a:cubicBezTo>
                    <a:cubicBezTo>
                      <a:pt x="751580" y="379528"/>
                      <a:pt x="752263" y="371584"/>
                      <a:pt x="754185" y="363897"/>
                    </a:cubicBezTo>
                    <a:cubicBezTo>
                      <a:pt x="760673" y="337946"/>
                      <a:pt x="766161" y="338422"/>
                      <a:pt x="769815" y="309189"/>
                    </a:cubicBezTo>
                    <a:cubicBezTo>
                      <a:pt x="774234" y="273840"/>
                      <a:pt x="770402" y="287890"/>
                      <a:pt x="777631" y="266204"/>
                    </a:cubicBezTo>
                    <a:cubicBezTo>
                      <a:pt x="780236" y="270112"/>
                      <a:pt x="783596" y="273610"/>
                      <a:pt x="785446" y="277927"/>
                    </a:cubicBezTo>
                    <a:cubicBezTo>
                      <a:pt x="787562" y="282863"/>
                      <a:pt x="787879" y="288394"/>
                      <a:pt x="789354" y="293558"/>
                    </a:cubicBezTo>
                    <a:cubicBezTo>
                      <a:pt x="790486" y="297519"/>
                      <a:pt x="792129" y="301320"/>
                      <a:pt x="793261" y="305281"/>
                    </a:cubicBezTo>
                    <a:cubicBezTo>
                      <a:pt x="794736" y="310445"/>
                      <a:pt x="794767" y="316108"/>
                      <a:pt x="797169" y="320912"/>
                    </a:cubicBezTo>
                    <a:cubicBezTo>
                      <a:pt x="798817" y="324207"/>
                      <a:pt x="802380" y="326122"/>
                      <a:pt x="804985" y="328727"/>
                    </a:cubicBezTo>
                    <a:cubicBezTo>
                      <a:pt x="812197" y="278237"/>
                      <a:pt x="803890" y="324741"/>
                      <a:pt x="820615" y="266204"/>
                    </a:cubicBezTo>
                    <a:cubicBezTo>
                      <a:pt x="822440" y="259818"/>
                      <a:pt x="822423" y="252967"/>
                      <a:pt x="824523" y="246666"/>
                    </a:cubicBezTo>
                    <a:cubicBezTo>
                      <a:pt x="827829" y="236747"/>
                      <a:pt x="834435" y="227890"/>
                      <a:pt x="840154" y="219312"/>
                    </a:cubicBezTo>
                    <a:cubicBezTo>
                      <a:pt x="844398" y="202335"/>
                      <a:pt x="843848" y="201538"/>
                      <a:pt x="851877" y="184143"/>
                    </a:cubicBezTo>
                    <a:cubicBezTo>
                      <a:pt x="856759" y="173565"/>
                      <a:pt x="867508" y="152881"/>
                      <a:pt x="867508" y="152881"/>
                    </a:cubicBezTo>
                    <a:cubicBezTo>
                      <a:pt x="875358" y="164656"/>
                      <a:pt x="877188" y="166351"/>
                      <a:pt x="883138" y="180235"/>
                    </a:cubicBezTo>
                    <a:cubicBezTo>
                      <a:pt x="886502" y="188086"/>
                      <a:pt x="888970" y="199654"/>
                      <a:pt x="890954" y="207589"/>
                    </a:cubicBezTo>
                    <a:cubicBezTo>
                      <a:pt x="894862" y="203681"/>
                      <a:pt x="899284" y="200228"/>
                      <a:pt x="902677" y="195866"/>
                    </a:cubicBezTo>
                    <a:cubicBezTo>
                      <a:pt x="908444" y="188452"/>
                      <a:pt x="918308" y="172420"/>
                      <a:pt x="918308" y="172420"/>
                    </a:cubicBezTo>
                    <a:cubicBezTo>
                      <a:pt x="922216" y="178933"/>
                      <a:pt x="927629" y="184753"/>
                      <a:pt x="930031" y="191958"/>
                    </a:cubicBezTo>
                    <a:cubicBezTo>
                      <a:pt x="934232" y="204560"/>
                      <a:pt x="937846" y="231035"/>
                      <a:pt x="937846" y="231035"/>
                    </a:cubicBezTo>
                    <a:cubicBezTo>
                      <a:pt x="943056" y="225825"/>
                      <a:pt x="948682" y="220999"/>
                      <a:pt x="953477" y="215404"/>
                    </a:cubicBezTo>
                    <a:cubicBezTo>
                      <a:pt x="956533" y="211838"/>
                      <a:pt x="956632" y="204263"/>
                      <a:pt x="961292" y="203681"/>
                    </a:cubicBezTo>
                    <a:cubicBezTo>
                      <a:pt x="969467" y="202659"/>
                      <a:pt x="976923" y="208892"/>
                      <a:pt x="984738" y="211497"/>
                    </a:cubicBezTo>
                    <a:cubicBezTo>
                      <a:pt x="987312" y="219218"/>
                      <a:pt x="989576" y="229435"/>
                      <a:pt x="996461" y="234943"/>
                    </a:cubicBezTo>
                    <a:cubicBezTo>
                      <a:pt x="999678" y="237516"/>
                      <a:pt x="1004399" y="237227"/>
                      <a:pt x="1008185" y="238850"/>
                    </a:cubicBezTo>
                    <a:cubicBezTo>
                      <a:pt x="1040261" y="252597"/>
                      <a:pt x="1006086" y="244696"/>
                      <a:pt x="1058985" y="250574"/>
                    </a:cubicBezTo>
                    <a:cubicBezTo>
                      <a:pt x="1069405" y="247969"/>
                      <a:pt x="1080152" y="246429"/>
                      <a:pt x="1090246" y="242758"/>
                    </a:cubicBezTo>
                    <a:cubicBezTo>
                      <a:pt x="1101280" y="238746"/>
                      <a:pt x="1107622" y="228417"/>
                      <a:pt x="1113692" y="219312"/>
                    </a:cubicBezTo>
                    <a:cubicBezTo>
                      <a:pt x="1117905" y="212993"/>
                      <a:pt x="1121202" y="206093"/>
                      <a:pt x="1125415" y="199774"/>
                    </a:cubicBezTo>
                    <a:cubicBezTo>
                      <a:pt x="1145706" y="169337"/>
                      <a:pt x="1129688" y="199043"/>
                      <a:pt x="1144954" y="168512"/>
                    </a:cubicBezTo>
                    <a:cubicBezTo>
                      <a:pt x="1146256" y="163302"/>
                      <a:pt x="1146975" y="157910"/>
                      <a:pt x="1148861" y="152881"/>
                    </a:cubicBezTo>
                    <a:cubicBezTo>
                      <a:pt x="1150906" y="147426"/>
                      <a:pt x="1154382" y="142604"/>
                      <a:pt x="1156677" y="137250"/>
                    </a:cubicBezTo>
                    <a:cubicBezTo>
                      <a:pt x="1158300" y="133464"/>
                      <a:pt x="1159282" y="129435"/>
                      <a:pt x="1160585" y="125527"/>
                    </a:cubicBezTo>
                    <a:cubicBezTo>
                      <a:pt x="1159282" y="164604"/>
                      <a:pt x="1158908" y="203723"/>
                      <a:pt x="1156677" y="242758"/>
                    </a:cubicBezTo>
                    <a:cubicBezTo>
                      <a:pt x="1156223" y="250695"/>
                      <a:pt x="1150735" y="269492"/>
                      <a:pt x="1148861" y="277927"/>
                    </a:cubicBezTo>
                    <a:cubicBezTo>
                      <a:pt x="1138937" y="322587"/>
                      <a:pt x="1150579" y="274968"/>
                      <a:pt x="1141046" y="313097"/>
                    </a:cubicBezTo>
                    <a:cubicBezTo>
                      <a:pt x="1142349" y="363897"/>
                      <a:pt x="1141574" y="414793"/>
                      <a:pt x="1144954" y="465497"/>
                    </a:cubicBezTo>
                    <a:cubicBezTo>
                      <a:pt x="1145502" y="473717"/>
                      <a:pt x="1152769" y="488943"/>
                      <a:pt x="1152769" y="488943"/>
                    </a:cubicBezTo>
                    <a:cubicBezTo>
                      <a:pt x="1155374" y="485035"/>
                      <a:pt x="1158485" y="481421"/>
                      <a:pt x="1160585" y="477220"/>
                    </a:cubicBezTo>
                    <a:cubicBezTo>
                      <a:pt x="1163722" y="470946"/>
                      <a:pt x="1164682" y="463629"/>
                      <a:pt x="1168400" y="457681"/>
                    </a:cubicBezTo>
                    <a:cubicBezTo>
                      <a:pt x="1171329" y="452995"/>
                      <a:pt x="1176215" y="449866"/>
                      <a:pt x="1180123" y="445958"/>
                    </a:cubicBezTo>
                    <a:cubicBezTo>
                      <a:pt x="1189103" y="419017"/>
                      <a:pt x="1182112" y="428337"/>
                      <a:pt x="1195754" y="414697"/>
                    </a:cubicBezTo>
                    <a:cubicBezTo>
                      <a:pt x="1197056" y="410789"/>
                      <a:pt x="1198768" y="406995"/>
                      <a:pt x="1199661" y="402974"/>
                    </a:cubicBezTo>
                    <a:cubicBezTo>
                      <a:pt x="1201380" y="395239"/>
                      <a:pt x="1200787" y="386946"/>
                      <a:pt x="1203569" y="379527"/>
                    </a:cubicBezTo>
                    <a:cubicBezTo>
                      <a:pt x="1204863" y="376077"/>
                      <a:pt x="1208780" y="374317"/>
                      <a:pt x="1211385" y="371712"/>
                    </a:cubicBezTo>
                    <a:cubicBezTo>
                      <a:pt x="1219571" y="330774"/>
                      <a:pt x="1209887" y="374999"/>
                      <a:pt x="1223108" y="328727"/>
                    </a:cubicBezTo>
                    <a:cubicBezTo>
                      <a:pt x="1227534" y="313235"/>
                      <a:pt x="1230924" y="297466"/>
                      <a:pt x="1234831" y="281835"/>
                    </a:cubicBezTo>
                    <a:cubicBezTo>
                      <a:pt x="1236133" y="276625"/>
                      <a:pt x="1235759" y="270673"/>
                      <a:pt x="1238738" y="266204"/>
                    </a:cubicBezTo>
                    <a:lnTo>
                      <a:pt x="1246554" y="254481"/>
                    </a:lnTo>
                    <a:cubicBezTo>
                      <a:pt x="1249159" y="245363"/>
                      <a:pt x="1252237" y="236367"/>
                      <a:pt x="1254369" y="227127"/>
                    </a:cubicBezTo>
                    <a:cubicBezTo>
                      <a:pt x="1257039" y="215555"/>
                      <a:pt x="1258467" y="190402"/>
                      <a:pt x="1266092" y="180235"/>
                    </a:cubicBezTo>
                    <a:lnTo>
                      <a:pt x="1277815" y="164604"/>
                    </a:lnTo>
                    <a:cubicBezTo>
                      <a:pt x="1280420" y="167209"/>
                      <a:pt x="1283329" y="169543"/>
                      <a:pt x="1285631" y="172420"/>
                    </a:cubicBezTo>
                    <a:cubicBezTo>
                      <a:pt x="1288565" y="176087"/>
                      <a:pt x="1290125" y="180822"/>
                      <a:pt x="1293446" y="184143"/>
                    </a:cubicBezTo>
                    <a:cubicBezTo>
                      <a:pt x="1296767" y="187464"/>
                      <a:pt x="1301261" y="189353"/>
                      <a:pt x="1305169" y="191958"/>
                    </a:cubicBezTo>
                    <a:cubicBezTo>
                      <a:pt x="1309077" y="190655"/>
                      <a:pt x="1314709" y="191543"/>
                      <a:pt x="1316892" y="188050"/>
                    </a:cubicBezTo>
                    <a:cubicBezTo>
                      <a:pt x="1344328" y="144154"/>
                      <a:pt x="1309398" y="175900"/>
                      <a:pt x="1332523" y="145066"/>
                    </a:cubicBezTo>
                    <a:cubicBezTo>
                      <a:pt x="1336944" y="139171"/>
                      <a:pt x="1348154" y="129435"/>
                      <a:pt x="1348154" y="129435"/>
                    </a:cubicBezTo>
                    <a:cubicBezTo>
                      <a:pt x="1353364" y="137250"/>
                      <a:pt x="1358952" y="144827"/>
                      <a:pt x="1363785" y="152881"/>
                    </a:cubicBezTo>
                    <a:cubicBezTo>
                      <a:pt x="1371026" y="164950"/>
                      <a:pt x="1371466" y="168109"/>
                      <a:pt x="1375508" y="180235"/>
                    </a:cubicBezTo>
                    <a:cubicBezTo>
                      <a:pt x="1376165" y="184179"/>
                      <a:pt x="1381501" y="217753"/>
                      <a:pt x="1383323" y="223220"/>
                    </a:cubicBezTo>
                    <a:cubicBezTo>
                      <a:pt x="1385165" y="228746"/>
                      <a:pt x="1388533" y="233640"/>
                      <a:pt x="1391138" y="238850"/>
                    </a:cubicBezTo>
                    <a:cubicBezTo>
                      <a:pt x="1392441" y="245363"/>
                      <a:pt x="1388602" y="256778"/>
                      <a:pt x="1395046" y="258389"/>
                    </a:cubicBezTo>
                    <a:cubicBezTo>
                      <a:pt x="1399554" y="259516"/>
                      <a:pt x="1413436" y="229426"/>
                      <a:pt x="1414585" y="227127"/>
                    </a:cubicBezTo>
                    <a:cubicBezTo>
                      <a:pt x="1415887" y="221917"/>
                      <a:pt x="1416913" y="216630"/>
                      <a:pt x="1418492" y="211497"/>
                    </a:cubicBezTo>
                    <a:cubicBezTo>
                      <a:pt x="1422126" y="199686"/>
                      <a:pt x="1428183" y="188516"/>
                      <a:pt x="1430215" y="176327"/>
                    </a:cubicBezTo>
                    <a:cubicBezTo>
                      <a:pt x="1435006" y="147583"/>
                      <a:pt x="1432201" y="160568"/>
                      <a:pt x="1438031" y="137250"/>
                    </a:cubicBezTo>
                    <a:cubicBezTo>
                      <a:pt x="1439333" y="125527"/>
                      <a:pt x="1433598" y="110421"/>
                      <a:pt x="1441938" y="102081"/>
                    </a:cubicBezTo>
                    <a:cubicBezTo>
                      <a:pt x="1447309" y="96710"/>
                      <a:pt x="1449583" y="115212"/>
                      <a:pt x="1453661" y="121620"/>
                    </a:cubicBezTo>
                    <a:cubicBezTo>
                      <a:pt x="1458704" y="129544"/>
                      <a:pt x="1469292" y="145066"/>
                      <a:pt x="1469292" y="145066"/>
                    </a:cubicBezTo>
                    <a:cubicBezTo>
                      <a:pt x="1481095" y="86054"/>
                      <a:pt x="1466057" y="159628"/>
                      <a:pt x="1477108" y="109897"/>
                    </a:cubicBezTo>
                    <a:cubicBezTo>
                      <a:pt x="1477766" y="106934"/>
                      <a:pt x="1481430" y="83874"/>
                      <a:pt x="1484923" y="78635"/>
                    </a:cubicBezTo>
                    <a:cubicBezTo>
                      <a:pt x="1487988" y="74037"/>
                      <a:pt x="1492738" y="70820"/>
                      <a:pt x="1496646" y="66912"/>
                    </a:cubicBezTo>
                    <a:cubicBezTo>
                      <a:pt x="1503159" y="69517"/>
                      <a:pt x="1510708" y="70345"/>
                      <a:pt x="1516185" y="74727"/>
                    </a:cubicBezTo>
                    <a:cubicBezTo>
                      <a:pt x="1546612" y="99069"/>
                      <a:pt x="1522524" y="104774"/>
                      <a:pt x="1551354" y="90358"/>
                    </a:cubicBezTo>
                    <a:cubicBezTo>
                      <a:pt x="1568710" y="55645"/>
                      <a:pt x="1547150" y="94647"/>
                      <a:pt x="1574800" y="59097"/>
                    </a:cubicBezTo>
                    <a:cubicBezTo>
                      <a:pt x="1591009" y="38257"/>
                      <a:pt x="1582838" y="45553"/>
                      <a:pt x="1590431" y="27835"/>
                    </a:cubicBezTo>
                    <a:cubicBezTo>
                      <a:pt x="1592726" y="22481"/>
                      <a:pt x="1595951" y="17558"/>
                      <a:pt x="1598246" y="12204"/>
                    </a:cubicBezTo>
                    <a:cubicBezTo>
                      <a:pt x="1599869" y="8418"/>
                      <a:pt x="1599869" y="3908"/>
                      <a:pt x="1602154" y="481"/>
                    </a:cubicBezTo>
                    <a:cubicBezTo>
                      <a:pt x="1602876" y="-603"/>
                      <a:pt x="1604759" y="481"/>
                      <a:pt x="1606061" y="481"/>
                    </a:cubicBezTo>
                  </a:path>
                </a:pathLst>
              </a:custGeom>
              <a:noFill/>
              <a:ln w="28575" cap="flat" cmpd="sng" algn="ctr">
                <a:solidFill>
                  <a:srgbClr val="0100FE"/>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84" name="TextBox 83">
                <a:extLst>
                  <a:ext uri="{FF2B5EF4-FFF2-40B4-BE49-F238E27FC236}">
                    <a16:creationId xmlns:a16="http://schemas.microsoft.com/office/drawing/2014/main" id="{7358EA75-F58A-26DF-D5D8-BB76396B4FB3}"/>
                  </a:ext>
                </a:extLst>
              </p:cNvPr>
              <p:cNvSpPr txBox="1"/>
              <p:nvPr/>
            </p:nvSpPr>
            <p:spPr>
              <a:xfrm>
                <a:off x="2816418" y="2649042"/>
                <a:ext cx="878046" cy="467776"/>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prstClr val="black"/>
                    </a:solidFill>
                    <a:effectLst/>
                    <a:uLnTx/>
                    <a:uFillTx/>
                    <a:latin typeface="Source Sans Pro" panose="020B0503030403020204" pitchFamily="34" charset="0"/>
                    <a:ea typeface="+mn-ea"/>
                    <a:cs typeface="Times New Roman" panose="02020603050405020304" pitchFamily="18" charset="0"/>
                  </a:rPr>
                  <a:t>Blue</a:t>
                </a:r>
              </a:p>
            </p:txBody>
          </p:sp>
          <p:sp>
            <p:nvSpPr>
              <p:cNvPr id="85" name="TextBox 84">
                <a:extLst>
                  <a:ext uri="{FF2B5EF4-FFF2-40B4-BE49-F238E27FC236}">
                    <a16:creationId xmlns:a16="http://schemas.microsoft.com/office/drawing/2014/main" id="{3D503B5D-12B9-6208-5751-A80501AA3F62}"/>
                  </a:ext>
                </a:extLst>
              </p:cNvPr>
              <p:cNvSpPr txBox="1"/>
              <p:nvPr/>
            </p:nvSpPr>
            <p:spPr>
              <a:xfrm>
                <a:off x="2757395" y="397211"/>
                <a:ext cx="1036002" cy="467776"/>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prstClr val="black"/>
                    </a:solidFill>
                    <a:effectLst/>
                    <a:uLnTx/>
                    <a:uFillTx/>
                    <a:latin typeface="Source Sans Pro" panose="020B0503030403020204" pitchFamily="34" charset="0"/>
                    <a:ea typeface="+mn-ea"/>
                    <a:cs typeface="Times New Roman" panose="02020603050405020304" pitchFamily="18" charset="0"/>
                  </a:rPr>
                  <a:t>Green</a:t>
                </a:r>
              </a:p>
            </p:txBody>
          </p:sp>
          <p:sp>
            <p:nvSpPr>
              <p:cNvPr id="86" name="Freeform: Shape 85">
                <a:extLst>
                  <a:ext uri="{FF2B5EF4-FFF2-40B4-BE49-F238E27FC236}">
                    <a16:creationId xmlns:a16="http://schemas.microsoft.com/office/drawing/2014/main" id="{9E7D5C05-3F4C-5847-3FCF-E6CFEB585D07}"/>
                  </a:ext>
                </a:extLst>
              </p:cNvPr>
              <p:cNvSpPr/>
              <p:nvPr/>
            </p:nvSpPr>
            <p:spPr>
              <a:xfrm>
                <a:off x="2872090" y="2604061"/>
                <a:ext cx="1357516" cy="642483"/>
              </a:xfrm>
              <a:custGeom>
                <a:avLst/>
                <a:gdLst>
                  <a:gd name="connsiteX0" fmla="*/ 0 w 1375508"/>
                  <a:gd name="connsiteY0" fmla="*/ 24741 h 657915"/>
                  <a:gd name="connsiteX1" fmla="*/ 296985 w 1375508"/>
                  <a:gd name="connsiteY1" fmla="*/ 657787 h 657915"/>
                  <a:gd name="connsiteX2" fmla="*/ 816708 w 1375508"/>
                  <a:gd name="connsiteY2" fmla="*/ 79449 h 657915"/>
                  <a:gd name="connsiteX3" fmla="*/ 1375508 w 1375508"/>
                  <a:gd name="connsiteY3" fmla="*/ 5203 h 657915"/>
                  <a:gd name="connsiteX0" fmla="*/ 0 w 1086030"/>
                  <a:gd name="connsiteY0" fmla="*/ 15450 h 648624"/>
                  <a:gd name="connsiteX1" fmla="*/ 296985 w 1086030"/>
                  <a:gd name="connsiteY1" fmla="*/ 648496 h 648624"/>
                  <a:gd name="connsiteX2" fmla="*/ 816708 w 1086030"/>
                  <a:gd name="connsiteY2" fmla="*/ 70158 h 648624"/>
                  <a:gd name="connsiteX3" fmla="*/ 1086030 w 1086030"/>
                  <a:gd name="connsiteY3" fmla="*/ 11543 h 648624"/>
                  <a:gd name="connsiteX0" fmla="*/ 0 w 1086030"/>
                  <a:gd name="connsiteY0" fmla="*/ 10495 h 643733"/>
                  <a:gd name="connsiteX1" fmla="*/ 296985 w 1086030"/>
                  <a:gd name="connsiteY1" fmla="*/ 643541 h 643733"/>
                  <a:gd name="connsiteX2" fmla="*/ 683614 w 1086030"/>
                  <a:gd name="connsiteY2" fmla="*/ 76926 h 643733"/>
                  <a:gd name="connsiteX3" fmla="*/ 1086030 w 1086030"/>
                  <a:gd name="connsiteY3" fmla="*/ 6588 h 643733"/>
                  <a:gd name="connsiteX0" fmla="*/ 0 w 1086030"/>
                  <a:gd name="connsiteY0" fmla="*/ 10495 h 656920"/>
                  <a:gd name="connsiteX1" fmla="*/ 66271 w 1086030"/>
                  <a:gd name="connsiteY1" fmla="*/ 440109 h 656920"/>
                  <a:gd name="connsiteX2" fmla="*/ 296985 w 1086030"/>
                  <a:gd name="connsiteY2" fmla="*/ 643541 h 656920"/>
                  <a:gd name="connsiteX3" fmla="*/ 683614 w 1086030"/>
                  <a:gd name="connsiteY3" fmla="*/ 76926 h 656920"/>
                  <a:gd name="connsiteX4" fmla="*/ 1086030 w 1086030"/>
                  <a:gd name="connsiteY4" fmla="*/ 6588 h 656920"/>
                  <a:gd name="connsiteX0" fmla="*/ 0 w 1162559"/>
                  <a:gd name="connsiteY0" fmla="*/ 22218 h 656920"/>
                  <a:gd name="connsiteX1" fmla="*/ 142800 w 1162559"/>
                  <a:gd name="connsiteY1" fmla="*/ 440109 h 656920"/>
                  <a:gd name="connsiteX2" fmla="*/ 373514 w 1162559"/>
                  <a:gd name="connsiteY2" fmla="*/ 643541 h 656920"/>
                  <a:gd name="connsiteX3" fmla="*/ 760143 w 1162559"/>
                  <a:gd name="connsiteY3" fmla="*/ 76926 h 656920"/>
                  <a:gd name="connsiteX4" fmla="*/ 1162559 w 1162559"/>
                  <a:gd name="connsiteY4" fmla="*/ 6588 h 656920"/>
                  <a:gd name="connsiteX0" fmla="*/ 0 w 1162559"/>
                  <a:gd name="connsiteY0" fmla="*/ 9709 h 644411"/>
                  <a:gd name="connsiteX1" fmla="*/ 142800 w 1162559"/>
                  <a:gd name="connsiteY1" fmla="*/ 427600 h 644411"/>
                  <a:gd name="connsiteX2" fmla="*/ 373514 w 1162559"/>
                  <a:gd name="connsiteY2" fmla="*/ 631032 h 644411"/>
                  <a:gd name="connsiteX3" fmla="*/ 760143 w 1162559"/>
                  <a:gd name="connsiteY3" fmla="*/ 64417 h 644411"/>
                  <a:gd name="connsiteX4" fmla="*/ 1162559 w 1162559"/>
                  <a:gd name="connsiteY4" fmla="*/ 17526 h 644411"/>
                  <a:gd name="connsiteX0" fmla="*/ 0 w 1139267"/>
                  <a:gd name="connsiteY0" fmla="*/ 15448 h 650150"/>
                  <a:gd name="connsiteX1" fmla="*/ 142800 w 1139267"/>
                  <a:gd name="connsiteY1" fmla="*/ 433339 h 650150"/>
                  <a:gd name="connsiteX2" fmla="*/ 373514 w 1139267"/>
                  <a:gd name="connsiteY2" fmla="*/ 636771 h 650150"/>
                  <a:gd name="connsiteX3" fmla="*/ 760143 w 1139267"/>
                  <a:gd name="connsiteY3" fmla="*/ 70156 h 650150"/>
                  <a:gd name="connsiteX4" fmla="*/ 1139267 w 1139267"/>
                  <a:gd name="connsiteY4" fmla="*/ 11542 h 650150"/>
                  <a:gd name="connsiteX0" fmla="*/ 0 w 1099339"/>
                  <a:gd name="connsiteY0" fmla="*/ 15448 h 650150"/>
                  <a:gd name="connsiteX1" fmla="*/ 142800 w 1099339"/>
                  <a:gd name="connsiteY1" fmla="*/ 433339 h 650150"/>
                  <a:gd name="connsiteX2" fmla="*/ 373514 w 1099339"/>
                  <a:gd name="connsiteY2" fmla="*/ 636771 h 650150"/>
                  <a:gd name="connsiteX3" fmla="*/ 760143 w 1099339"/>
                  <a:gd name="connsiteY3" fmla="*/ 70156 h 650150"/>
                  <a:gd name="connsiteX4" fmla="*/ 1099339 w 1099339"/>
                  <a:gd name="connsiteY4" fmla="*/ 11542 h 650150"/>
                  <a:gd name="connsiteX0" fmla="*/ 0 w 1102667"/>
                  <a:gd name="connsiteY0" fmla="*/ 24740 h 659442"/>
                  <a:gd name="connsiteX1" fmla="*/ 142800 w 1102667"/>
                  <a:gd name="connsiteY1" fmla="*/ 442631 h 659442"/>
                  <a:gd name="connsiteX2" fmla="*/ 373514 w 1102667"/>
                  <a:gd name="connsiteY2" fmla="*/ 646063 h 659442"/>
                  <a:gd name="connsiteX3" fmla="*/ 760143 w 1102667"/>
                  <a:gd name="connsiteY3" fmla="*/ 79448 h 659442"/>
                  <a:gd name="connsiteX4" fmla="*/ 1102667 w 1102667"/>
                  <a:gd name="connsiteY4" fmla="*/ 5204 h 659442"/>
                  <a:gd name="connsiteX0" fmla="*/ 0 w 1139268"/>
                  <a:gd name="connsiteY0" fmla="*/ 17579 h 652281"/>
                  <a:gd name="connsiteX1" fmla="*/ 142800 w 1139268"/>
                  <a:gd name="connsiteY1" fmla="*/ 435470 h 652281"/>
                  <a:gd name="connsiteX2" fmla="*/ 373514 w 1139268"/>
                  <a:gd name="connsiteY2" fmla="*/ 638902 h 652281"/>
                  <a:gd name="connsiteX3" fmla="*/ 760143 w 1139268"/>
                  <a:gd name="connsiteY3" fmla="*/ 72287 h 652281"/>
                  <a:gd name="connsiteX4" fmla="*/ 1139268 w 1139268"/>
                  <a:gd name="connsiteY4" fmla="*/ 9767 h 652281"/>
                  <a:gd name="connsiteX0" fmla="*/ 0 w 982883"/>
                  <a:gd name="connsiteY0" fmla="*/ 15448 h 650150"/>
                  <a:gd name="connsiteX1" fmla="*/ 142800 w 982883"/>
                  <a:gd name="connsiteY1" fmla="*/ 433339 h 650150"/>
                  <a:gd name="connsiteX2" fmla="*/ 373514 w 982883"/>
                  <a:gd name="connsiteY2" fmla="*/ 636771 h 650150"/>
                  <a:gd name="connsiteX3" fmla="*/ 760143 w 982883"/>
                  <a:gd name="connsiteY3" fmla="*/ 70156 h 650150"/>
                  <a:gd name="connsiteX4" fmla="*/ 982883 w 982883"/>
                  <a:gd name="connsiteY4" fmla="*/ 11544 h 650150"/>
                  <a:gd name="connsiteX0" fmla="*/ 0 w 1155905"/>
                  <a:gd name="connsiteY0" fmla="*/ 13431 h 648133"/>
                  <a:gd name="connsiteX1" fmla="*/ 142800 w 1155905"/>
                  <a:gd name="connsiteY1" fmla="*/ 431322 h 648133"/>
                  <a:gd name="connsiteX2" fmla="*/ 373514 w 1155905"/>
                  <a:gd name="connsiteY2" fmla="*/ 634754 h 648133"/>
                  <a:gd name="connsiteX3" fmla="*/ 760143 w 1155905"/>
                  <a:gd name="connsiteY3" fmla="*/ 68139 h 648133"/>
                  <a:gd name="connsiteX4" fmla="*/ 1155905 w 1155905"/>
                  <a:gd name="connsiteY4" fmla="*/ 13435 h 648133"/>
                  <a:gd name="connsiteX0" fmla="*/ 0 w 1155905"/>
                  <a:gd name="connsiteY0" fmla="*/ 11975 h 646677"/>
                  <a:gd name="connsiteX1" fmla="*/ 142800 w 1155905"/>
                  <a:gd name="connsiteY1" fmla="*/ 429866 h 646677"/>
                  <a:gd name="connsiteX2" fmla="*/ 373514 w 1155905"/>
                  <a:gd name="connsiteY2" fmla="*/ 633298 h 646677"/>
                  <a:gd name="connsiteX3" fmla="*/ 760143 w 1155905"/>
                  <a:gd name="connsiteY3" fmla="*/ 66683 h 646677"/>
                  <a:gd name="connsiteX4" fmla="*/ 1155905 w 1155905"/>
                  <a:gd name="connsiteY4" fmla="*/ 11979 h 646677"/>
                  <a:gd name="connsiteX0" fmla="*/ 0 w 1155905"/>
                  <a:gd name="connsiteY0" fmla="*/ 7781 h 642483"/>
                  <a:gd name="connsiteX1" fmla="*/ 142800 w 1155905"/>
                  <a:gd name="connsiteY1" fmla="*/ 425672 h 642483"/>
                  <a:gd name="connsiteX2" fmla="*/ 373514 w 1155905"/>
                  <a:gd name="connsiteY2" fmla="*/ 629104 h 642483"/>
                  <a:gd name="connsiteX3" fmla="*/ 760143 w 1155905"/>
                  <a:gd name="connsiteY3" fmla="*/ 62489 h 642483"/>
                  <a:gd name="connsiteX4" fmla="*/ 1155905 w 1155905"/>
                  <a:gd name="connsiteY4" fmla="*/ 7785 h 642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905" h="642483">
                    <a:moveTo>
                      <a:pt x="0" y="7781"/>
                    </a:moveTo>
                    <a:cubicBezTo>
                      <a:pt x="20473" y="77430"/>
                      <a:pt x="93303" y="320164"/>
                      <a:pt x="142800" y="425672"/>
                    </a:cubicBezTo>
                    <a:cubicBezTo>
                      <a:pt x="192297" y="531180"/>
                      <a:pt x="270624" y="689635"/>
                      <a:pt x="373514" y="629104"/>
                    </a:cubicBezTo>
                    <a:cubicBezTo>
                      <a:pt x="476405" y="568574"/>
                      <a:pt x="580389" y="171253"/>
                      <a:pt x="760143" y="62489"/>
                    </a:cubicBezTo>
                    <a:cubicBezTo>
                      <a:pt x="939897" y="-46275"/>
                      <a:pt x="949049" y="23415"/>
                      <a:pt x="1155905" y="7785"/>
                    </a:cubicBezTo>
                  </a:path>
                </a:pathLst>
              </a:custGeom>
              <a:noFill/>
              <a:ln w="190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87" name="Freeform: Shape 86">
                <a:extLst>
                  <a:ext uri="{FF2B5EF4-FFF2-40B4-BE49-F238E27FC236}">
                    <a16:creationId xmlns:a16="http://schemas.microsoft.com/office/drawing/2014/main" id="{7A0F23C4-420A-EEEF-D11F-CB061AC2B679}"/>
                  </a:ext>
                </a:extLst>
              </p:cNvPr>
              <p:cNvSpPr/>
              <p:nvPr/>
            </p:nvSpPr>
            <p:spPr>
              <a:xfrm flipV="1">
                <a:off x="2871140" y="180000"/>
                <a:ext cx="1357516" cy="642483"/>
              </a:xfrm>
              <a:custGeom>
                <a:avLst/>
                <a:gdLst>
                  <a:gd name="connsiteX0" fmla="*/ 0 w 1375508"/>
                  <a:gd name="connsiteY0" fmla="*/ 24741 h 657915"/>
                  <a:gd name="connsiteX1" fmla="*/ 296985 w 1375508"/>
                  <a:gd name="connsiteY1" fmla="*/ 657787 h 657915"/>
                  <a:gd name="connsiteX2" fmla="*/ 816708 w 1375508"/>
                  <a:gd name="connsiteY2" fmla="*/ 79449 h 657915"/>
                  <a:gd name="connsiteX3" fmla="*/ 1375508 w 1375508"/>
                  <a:gd name="connsiteY3" fmla="*/ 5203 h 657915"/>
                  <a:gd name="connsiteX0" fmla="*/ 0 w 1086030"/>
                  <a:gd name="connsiteY0" fmla="*/ 15450 h 648624"/>
                  <a:gd name="connsiteX1" fmla="*/ 296985 w 1086030"/>
                  <a:gd name="connsiteY1" fmla="*/ 648496 h 648624"/>
                  <a:gd name="connsiteX2" fmla="*/ 816708 w 1086030"/>
                  <a:gd name="connsiteY2" fmla="*/ 70158 h 648624"/>
                  <a:gd name="connsiteX3" fmla="*/ 1086030 w 1086030"/>
                  <a:gd name="connsiteY3" fmla="*/ 11543 h 648624"/>
                  <a:gd name="connsiteX0" fmla="*/ 0 w 1086030"/>
                  <a:gd name="connsiteY0" fmla="*/ 10495 h 643733"/>
                  <a:gd name="connsiteX1" fmla="*/ 296985 w 1086030"/>
                  <a:gd name="connsiteY1" fmla="*/ 643541 h 643733"/>
                  <a:gd name="connsiteX2" fmla="*/ 683614 w 1086030"/>
                  <a:gd name="connsiteY2" fmla="*/ 76926 h 643733"/>
                  <a:gd name="connsiteX3" fmla="*/ 1086030 w 1086030"/>
                  <a:gd name="connsiteY3" fmla="*/ 6588 h 643733"/>
                  <a:gd name="connsiteX0" fmla="*/ 0 w 1086030"/>
                  <a:gd name="connsiteY0" fmla="*/ 10495 h 656920"/>
                  <a:gd name="connsiteX1" fmla="*/ 66271 w 1086030"/>
                  <a:gd name="connsiteY1" fmla="*/ 440109 h 656920"/>
                  <a:gd name="connsiteX2" fmla="*/ 296985 w 1086030"/>
                  <a:gd name="connsiteY2" fmla="*/ 643541 h 656920"/>
                  <a:gd name="connsiteX3" fmla="*/ 683614 w 1086030"/>
                  <a:gd name="connsiteY3" fmla="*/ 76926 h 656920"/>
                  <a:gd name="connsiteX4" fmla="*/ 1086030 w 1086030"/>
                  <a:gd name="connsiteY4" fmla="*/ 6588 h 656920"/>
                  <a:gd name="connsiteX0" fmla="*/ 0 w 1162559"/>
                  <a:gd name="connsiteY0" fmla="*/ 22218 h 656920"/>
                  <a:gd name="connsiteX1" fmla="*/ 142800 w 1162559"/>
                  <a:gd name="connsiteY1" fmla="*/ 440109 h 656920"/>
                  <a:gd name="connsiteX2" fmla="*/ 373514 w 1162559"/>
                  <a:gd name="connsiteY2" fmla="*/ 643541 h 656920"/>
                  <a:gd name="connsiteX3" fmla="*/ 760143 w 1162559"/>
                  <a:gd name="connsiteY3" fmla="*/ 76926 h 656920"/>
                  <a:gd name="connsiteX4" fmla="*/ 1162559 w 1162559"/>
                  <a:gd name="connsiteY4" fmla="*/ 6588 h 656920"/>
                  <a:gd name="connsiteX0" fmla="*/ 0 w 1162559"/>
                  <a:gd name="connsiteY0" fmla="*/ 9709 h 644411"/>
                  <a:gd name="connsiteX1" fmla="*/ 142800 w 1162559"/>
                  <a:gd name="connsiteY1" fmla="*/ 427600 h 644411"/>
                  <a:gd name="connsiteX2" fmla="*/ 373514 w 1162559"/>
                  <a:gd name="connsiteY2" fmla="*/ 631032 h 644411"/>
                  <a:gd name="connsiteX3" fmla="*/ 760143 w 1162559"/>
                  <a:gd name="connsiteY3" fmla="*/ 64417 h 644411"/>
                  <a:gd name="connsiteX4" fmla="*/ 1162559 w 1162559"/>
                  <a:gd name="connsiteY4" fmla="*/ 17526 h 644411"/>
                  <a:gd name="connsiteX0" fmla="*/ 0 w 1139267"/>
                  <a:gd name="connsiteY0" fmla="*/ 15448 h 650150"/>
                  <a:gd name="connsiteX1" fmla="*/ 142800 w 1139267"/>
                  <a:gd name="connsiteY1" fmla="*/ 433339 h 650150"/>
                  <a:gd name="connsiteX2" fmla="*/ 373514 w 1139267"/>
                  <a:gd name="connsiteY2" fmla="*/ 636771 h 650150"/>
                  <a:gd name="connsiteX3" fmla="*/ 760143 w 1139267"/>
                  <a:gd name="connsiteY3" fmla="*/ 70156 h 650150"/>
                  <a:gd name="connsiteX4" fmla="*/ 1139267 w 1139267"/>
                  <a:gd name="connsiteY4" fmla="*/ 11542 h 650150"/>
                  <a:gd name="connsiteX0" fmla="*/ 0 w 1099339"/>
                  <a:gd name="connsiteY0" fmla="*/ 15448 h 650150"/>
                  <a:gd name="connsiteX1" fmla="*/ 142800 w 1099339"/>
                  <a:gd name="connsiteY1" fmla="*/ 433339 h 650150"/>
                  <a:gd name="connsiteX2" fmla="*/ 373514 w 1099339"/>
                  <a:gd name="connsiteY2" fmla="*/ 636771 h 650150"/>
                  <a:gd name="connsiteX3" fmla="*/ 760143 w 1099339"/>
                  <a:gd name="connsiteY3" fmla="*/ 70156 h 650150"/>
                  <a:gd name="connsiteX4" fmla="*/ 1099339 w 1099339"/>
                  <a:gd name="connsiteY4" fmla="*/ 11542 h 650150"/>
                  <a:gd name="connsiteX0" fmla="*/ 0 w 1102667"/>
                  <a:gd name="connsiteY0" fmla="*/ 24740 h 659442"/>
                  <a:gd name="connsiteX1" fmla="*/ 142800 w 1102667"/>
                  <a:gd name="connsiteY1" fmla="*/ 442631 h 659442"/>
                  <a:gd name="connsiteX2" fmla="*/ 373514 w 1102667"/>
                  <a:gd name="connsiteY2" fmla="*/ 646063 h 659442"/>
                  <a:gd name="connsiteX3" fmla="*/ 760143 w 1102667"/>
                  <a:gd name="connsiteY3" fmla="*/ 79448 h 659442"/>
                  <a:gd name="connsiteX4" fmla="*/ 1102667 w 1102667"/>
                  <a:gd name="connsiteY4" fmla="*/ 5204 h 659442"/>
                  <a:gd name="connsiteX0" fmla="*/ 0 w 1139268"/>
                  <a:gd name="connsiteY0" fmla="*/ 17579 h 652281"/>
                  <a:gd name="connsiteX1" fmla="*/ 142800 w 1139268"/>
                  <a:gd name="connsiteY1" fmla="*/ 435470 h 652281"/>
                  <a:gd name="connsiteX2" fmla="*/ 373514 w 1139268"/>
                  <a:gd name="connsiteY2" fmla="*/ 638902 h 652281"/>
                  <a:gd name="connsiteX3" fmla="*/ 760143 w 1139268"/>
                  <a:gd name="connsiteY3" fmla="*/ 72287 h 652281"/>
                  <a:gd name="connsiteX4" fmla="*/ 1139268 w 1139268"/>
                  <a:gd name="connsiteY4" fmla="*/ 9767 h 652281"/>
                  <a:gd name="connsiteX0" fmla="*/ 0 w 982883"/>
                  <a:gd name="connsiteY0" fmla="*/ 15448 h 650150"/>
                  <a:gd name="connsiteX1" fmla="*/ 142800 w 982883"/>
                  <a:gd name="connsiteY1" fmla="*/ 433339 h 650150"/>
                  <a:gd name="connsiteX2" fmla="*/ 373514 w 982883"/>
                  <a:gd name="connsiteY2" fmla="*/ 636771 h 650150"/>
                  <a:gd name="connsiteX3" fmla="*/ 760143 w 982883"/>
                  <a:gd name="connsiteY3" fmla="*/ 70156 h 650150"/>
                  <a:gd name="connsiteX4" fmla="*/ 982883 w 982883"/>
                  <a:gd name="connsiteY4" fmla="*/ 11544 h 650150"/>
                  <a:gd name="connsiteX0" fmla="*/ 0 w 1155905"/>
                  <a:gd name="connsiteY0" fmla="*/ 13431 h 648133"/>
                  <a:gd name="connsiteX1" fmla="*/ 142800 w 1155905"/>
                  <a:gd name="connsiteY1" fmla="*/ 431322 h 648133"/>
                  <a:gd name="connsiteX2" fmla="*/ 373514 w 1155905"/>
                  <a:gd name="connsiteY2" fmla="*/ 634754 h 648133"/>
                  <a:gd name="connsiteX3" fmla="*/ 760143 w 1155905"/>
                  <a:gd name="connsiteY3" fmla="*/ 68139 h 648133"/>
                  <a:gd name="connsiteX4" fmla="*/ 1155905 w 1155905"/>
                  <a:gd name="connsiteY4" fmla="*/ 13435 h 648133"/>
                  <a:gd name="connsiteX0" fmla="*/ 0 w 1155905"/>
                  <a:gd name="connsiteY0" fmla="*/ 11975 h 646677"/>
                  <a:gd name="connsiteX1" fmla="*/ 142800 w 1155905"/>
                  <a:gd name="connsiteY1" fmla="*/ 429866 h 646677"/>
                  <a:gd name="connsiteX2" fmla="*/ 373514 w 1155905"/>
                  <a:gd name="connsiteY2" fmla="*/ 633298 h 646677"/>
                  <a:gd name="connsiteX3" fmla="*/ 760143 w 1155905"/>
                  <a:gd name="connsiteY3" fmla="*/ 66683 h 646677"/>
                  <a:gd name="connsiteX4" fmla="*/ 1155905 w 1155905"/>
                  <a:gd name="connsiteY4" fmla="*/ 11979 h 646677"/>
                  <a:gd name="connsiteX0" fmla="*/ 0 w 1155905"/>
                  <a:gd name="connsiteY0" fmla="*/ 7781 h 642483"/>
                  <a:gd name="connsiteX1" fmla="*/ 142800 w 1155905"/>
                  <a:gd name="connsiteY1" fmla="*/ 425672 h 642483"/>
                  <a:gd name="connsiteX2" fmla="*/ 373514 w 1155905"/>
                  <a:gd name="connsiteY2" fmla="*/ 629104 h 642483"/>
                  <a:gd name="connsiteX3" fmla="*/ 760143 w 1155905"/>
                  <a:gd name="connsiteY3" fmla="*/ 62489 h 642483"/>
                  <a:gd name="connsiteX4" fmla="*/ 1155905 w 1155905"/>
                  <a:gd name="connsiteY4" fmla="*/ 7785 h 642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905" h="642483">
                    <a:moveTo>
                      <a:pt x="0" y="7781"/>
                    </a:moveTo>
                    <a:cubicBezTo>
                      <a:pt x="20473" y="77430"/>
                      <a:pt x="93303" y="320164"/>
                      <a:pt x="142800" y="425672"/>
                    </a:cubicBezTo>
                    <a:cubicBezTo>
                      <a:pt x="192297" y="531180"/>
                      <a:pt x="270624" y="689635"/>
                      <a:pt x="373514" y="629104"/>
                    </a:cubicBezTo>
                    <a:cubicBezTo>
                      <a:pt x="476405" y="568574"/>
                      <a:pt x="580389" y="171253"/>
                      <a:pt x="760143" y="62489"/>
                    </a:cubicBezTo>
                    <a:cubicBezTo>
                      <a:pt x="939897" y="-46275"/>
                      <a:pt x="949049" y="23415"/>
                      <a:pt x="1155905" y="7785"/>
                    </a:cubicBezTo>
                  </a:path>
                </a:pathLst>
              </a:custGeom>
              <a:noFill/>
              <a:ln w="190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89" name="TextBox 88">
                <a:extLst>
                  <a:ext uri="{FF2B5EF4-FFF2-40B4-BE49-F238E27FC236}">
                    <a16:creationId xmlns:a16="http://schemas.microsoft.com/office/drawing/2014/main" id="{7CBACD31-3495-C628-3A73-E605DF541FF3}"/>
                  </a:ext>
                </a:extLst>
              </p:cNvPr>
              <p:cNvSpPr txBox="1"/>
              <p:nvPr/>
            </p:nvSpPr>
            <p:spPr>
              <a:xfrm>
                <a:off x="438107" y="364843"/>
                <a:ext cx="2304071" cy="467776"/>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dirty="0">
                    <a:ln>
                      <a:noFill/>
                    </a:ln>
                    <a:solidFill>
                      <a:schemeClr val="tx2"/>
                    </a:solidFill>
                    <a:effectLst/>
                    <a:uLnTx/>
                    <a:uFillTx/>
                    <a:latin typeface="Source Sans Pro" panose="020B0503030403020204" pitchFamily="34" charset="0"/>
                    <a:ea typeface="+mn-ea"/>
                    <a:cs typeface="Times New Roman" panose="02020603050405020304" pitchFamily="18" charset="0"/>
                  </a:rPr>
                  <a:t>Drift Rate (</a:t>
                </a:r>
                <a:r>
                  <a:rPr kumimoji="0" lang="en-GB" sz="1600" b="1" i="1" u="none" strike="noStrike" kern="1200" cap="none" spc="0" normalizeH="0" baseline="0" noProof="0" dirty="0">
                    <a:ln>
                      <a:noFill/>
                    </a:ln>
                    <a:solidFill>
                      <a:schemeClr val="tx2"/>
                    </a:solidFill>
                    <a:effectLst/>
                    <a:uLnTx/>
                    <a:uFillTx/>
                    <a:latin typeface="Source Sans Pro" panose="020B0503030403020204" pitchFamily="34" charset="0"/>
                    <a:ea typeface="+mn-ea"/>
                    <a:cs typeface="Times New Roman" panose="02020603050405020304" pitchFamily="18" charset="0"/>
                  </a:rPr>
                  <a:t>v</a:t>
                </a:r>
                <a:r>
                  <a:rPr kumimoji="0" lang="en-GB" sz="1600" b="1" i="0" u="none" strike="noStrike" kern="1200" cap="none" spc="0" normalizeH="0" baseline="0" noProof="0" dirty="0">
                    <a:ln>
                      <a:noFill/>
                    </a:ln>
                    <a:solidFill>
                      <a:schemeClr val="tx2"/>
                    </a:solidFill>
                    <a:effectLst/>
                    <a:uLnTx/>
                    <a:uFillTx/>
                    <a:latin typeface="Source Sans Pro" panose="020B0503030403020204" pitchFamily="34" charset="0"/>
                    <a:ea typeface="+mn-ea"/>
                    <a:cs typeface="Times New Roman" panose="02020603050405020304" pitchFamily="18" charset="0"/>
                  </a:rPr>
                  <a:t>)</a:t>
                </a:r>
              </a:p>
            </p:txBody>
          </p:sp>
          <p:sp>
            <p:nvSpPr>
              <p:cNvPr id="90" name="TextBox 89">
                <a:extLst>
                  <a:ext uri="{FF2B5EF4-FFF2-40B4-BE49-F238E27FC236}">
                    <a16:creationId xmlns:a16="http://schemas.microsoft.com/office/drawing/2014/main" id="{A1D8A8DF-EED7-D962-221E-F61C4B1D9D33}"/>
                  </a:ext>
                </a:extLst>
              </p:cNvPr>
              <p:cNvSpPr txBox="1"/>
              <p:nvPr/>
            </p:nvSpPr>
            <p:spPr>
              <a:xfrm>
                <a:off x="3884181" y="731489"/>
                <a:ext cx="753519" cy="1941015"/>
              </a:xfrm>
              <a:prstGeom prst="rect">
                <a:avLst/>
              </a:prstGeom>
              <a:noFill/>
            </p:spPr>
            <p:txBody>
              <a:bodyPr vert="vert270"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dirty="0">
                    <a:ln>
                      <a:noFill/>
                    </a:ln>
                    <a:solidFill>
                      <a:schemeClr val="accent4"/>
                    </a:solidFill>
                    <a:effectLst/>
                    <a:uLnTx/>
                    <a:uFillTx/>
                    <a:latin typeface="Source Sans Pro" panose="020B0503030403020204" pitchFamily="34" charset="0"/>
                    <a:ea typeface="+mn-ea"/>
                    <a:cs typeface="Times New Roman" panose="02020603050405020304" pitchFamily="18" charset="0"/>
                  </a:rPr>
                  <a:t>Boundary Separation (</a:t>
                </a:r>
                <a:r>
                  <a:rPr kumimoji="0" lang="en-GB" sz="1600" b="1" i="1" u="none" strike="noStrike" kern="1200" cap="none" spc="0" normalizeH="0" baseline="0" noProof="0" dirty="0">
                    <a:ln>
                      <a:noFill/>
                    </a:ln>
                    <a:solidFill>
                      <a:schemeClr val="accent4"/>
                    </a:solidFill>
                    <a:effectLst/>
                    <a:uLnTx/>
                    <a:uFillTx/>
                    <a:latin typeface="Source Sans Pro" panose="020B0503030403020204" pitchFamily="34" charset="0"/>
                    <a:ea typeface="+mn-ea"/>
                    <a:cs typeface="Times New Roman" panose="02020603050405020304" pitchFamily="18" charset="0"/>
                  </a:rPr>
                  <a:t>a</a:t>
                </a:r>
                <a:r>
                  <a:rPr kumimoji="0" lang="en-GB" sz="1600" b="1" i="0" u="none" strike="noStrike" kern="1200" cap="none" spc="0" normalizeH="0" baseline="0" noProof="0" dirty="0">
                    <a:ln>
                      <a:noFill/>
                    </a:ln>
                    <a:solidFill>
                      <a:schemeClr val="accent4"/>
                    </a:solidFill>
                    <a:effectLst/>
                    <a:uLnTx/>
                    <a:uFillTx/>
                    <a:latin typeface="Source Sans Pro" panose="020B0503030403020204" pitchFamily="34" charset="0"/>
                    <a:ea typeface="+mn-ea"/>
                    <a:cs typeface="Times New Roman" panose="02020603050405020304" pitchFamily="18" charset="0"/>
                  </a:rPr>
                  <a:t>)</a:t>
                </a:r>
              </a:p>
            </p:txBody>
          </p:sp>
          <p:cxnSp>
            <p:nvCxnSpPr>
              <p:cNvPr id="91" name="Straight Arrow Connector 90">
                <a:extLst>
                  <a:ext uri="{FF2B5EF4-FFF2-40B4-BE49-F238E27FC236}">
                    <a16:creationId xmlns:a16="http://schemas.microsoft.com/office/drawing/2014/main" id="{B1C153F7-1EAD-1F86-3A44-49CAA6D95B18}"/>
                  </a:ext>
                </a:extLst>
              </p:cNvPr>
              <p:cNvCxnSpPr/>
              <p:nvPr/>
            </p:nvCxnSpPr>
            <p:spPr>
              <a:xfrm>
                <a:off x="3965101" y="822481"/>
                <a:ext cx="0" cy="1781580"/>
              </a:xfrm>
              <a:prstGeom prst="straightConnector1">
                <a:avLst/>
              </a:prstGeom>
              <a:noFill/>
              <a:ln w="19050" cap="flat" cmpd="sng" algn="ctr">
                <a:solidFill>
                  <a:schemeClr val="accent4"/>
                </a:solidFill>
                <a:prstDash val="solid"/>
                <a:miter lim="800000"/>
                <a:headEnd type="triangle"/>
                <a:tailEnd type="triangle"/>
              </a:ln>
              <a:effectLst/>
            </p:spPr>
          </p:cxnSp>
          <p:sp>
            <p:nvSpPr>
              <p:cNvPr id="92" name="Right Brace 91">
                <a:extLst>
                  <a:ext uri="{FF2B5EF4-FFF2-40B4-BE49-F238E27FC236}">
                    <a16:creationId xmlns:a16="http://schemas.microsoft.com/office/drawing/2014/main" id="{FC5C4547-951C-C121-4DCD-55AC2CE83FCC}"/>
                  </a:ext>
                </a:extLst>
              </p:cNvPr>
              <p:cNvSpPr/>
              <p:nvPr/>
            </p:nvSpPr>
            <p:spPr>
              <a:xfrm rot="5400000">
                <a:off x="393722" y="2964318"/>
                <a:ext cx="360000" cy="761132"/>
              </a:xfrm>
              <a:prstGeom prst="rightBrace">
                <a:avLst/>
              </a:prstGeom>
              <a:noFill/>
              <a:ln w="19050" cap="flat" cmpd="sng" algn="ctr">
                <a:solidFill>
                  <a:schemeClr val="accent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schemeClr val="accent3"/>
                  </a:solidFill>
                  <a:effectLst/>
                  <a:uLnTx/>
                  <a:uFillTx/>
                  <a:latin typeface="Source Sans Pro" panose="020B0503030403020204" pitchFamily="34" charset="0"/>
                  <a:ea typeface="+mn-ea"/>
                  <a:cs typeface="+mn-cs"/>
                </a:endParaRPr>
              </a:p>
            </p:txBody>
          </p:sp>
          <p:sp>
            <p:nvSpPr>
              <p:cNvPr id="93" name="Right Brace 92">
                <a:extLst>
                  <a:ext uri="{FF2B5EF4-FFF2-40B4-BE49-F238E27FC236}">
                    <a16:creationId xmlns:a16="http://schemas.microsoft.com/office/drawing/2014/main" id="{9BF67C9A-3D8B-CDA3-9E94-8C978EA562BF}"/>
                  </a:ext>
                </a:extLst>
              </p:cNvPr>
              <p:cNvSpPr/>
              <p:nvPr/>
            </p:nvSpPr>
            <p:spPr>
              <a:xfrm rot="5400000">
                <a:off x="2034711" y="2102034"/>
                <a:ext cx="360000" cy="2466844"/>
              </a:xfrm>
              <a:prstGeom prst="rightBrace">
                <a:avLst/>
              </a:prstGeom>
              <a:noFill/>
              <a:ln w="190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black"/>
                  </a:solidFill>
                  <a:effectLst/>
                  <a:uLnTx/>
                  <a:uFillTx/>
                  <a:latin typeface="Source Sans Pro" panose="020B0503030403020204" pitchFamily="34" charset="0"/>
                  <a:ea typeface="+mn-ea"/>
                  <a:cs typeface="+mn-cs"/>
                </a:endParaRPr>
              </a:p>
            </p:txBody>
          </p:sp>
          <p:sp>
            <p:nvSpPr>
              <p:cNvPr id="94" name="Right Brace 93">
                <a:extLst>
                  <a:ext uri="{FF2B5EF4-FFF2-40B4-BE49-F238E27FC236}">
                    <a16:creationId xmlns:a16="http://schemas.microsoft.com/office/drawing/2014/main" id="{827E9FEA-2317-7D3A-3788-68E964032D46}"/>
                  </a:ext>
                </a:extLst>
              </p:cNvPr>
              <p:cNvSpPr/>
              <p:nvPr/>
            </p:nvSpPr>
            <p:spPr>
              <a:xfrm rot="5400000">
                <a:off x="3820035" y="2822335"/>
                <a:ext cx="360000" cy="1026241"/>
              </a:xfrm>
              <a:prstGeom prst="rightBrace">
                <a:avLst/>
              </a:prstGeom>
              <a:noFill/>
              <a:ln w="19050" cap="flat" cmpd="sng" algn="ctr">
                <a:solidFill>
                  <a:schemeClr val="accent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dirty="0">
                  <a:ln>
                    <a:noFill/>
                  </a:ln>
                  <a:solidFill>
                    <a:schemeClr val="accent3"/>
                  </a:solidFill>
                  <a:effectLst/>
                  <a:uLnTx/>
                  <a:uFillTx/>
                  <a:latin typeface="Source Sans Pro" panose="020B0503030403020204" pitchFamily="34" charset="0"/>
                  <a:ea typeface="+mn-ea"/>
                  <a:cs typeface="+mn-cs"/>
                </a:endParaRPr>
              </a:p>
            </p:txBody>
          </p:sp>
          <p:sp>
            <p:nvSpPr>
              <p:cNvPr id="95" name="TextBox 94">
                <a:extLst>
                  <a:ext uri="{FF2B5EF4-FFF2-40B4-BE49-F238E27FC236}">
                    <a16:creationId xmlns:a16="http://schemas.microsoft.com/office/drawing/2014/main" id="{FA278A10-F861-385A-AEF5-ABEAAF772AC2}"/>
                  </a:ext>
                </a:extLst>
              </p:cNvPr>
              <p:cNvSpPr txBox="1"/>
              <p:nvPr/>
            </p:nvSpPr>
            <p:spPr>
              <a:xfrm>
                <a:off x="34581" y="3529630"/>
                <a:ext cx="1140398" cy="807976"/>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Times New Roman" panose="02020603050405020304" pitchFamily="18" charset="0"/>
                  </a:rPr>
                  <a:t>Stimuli Encoding</a:t>
                </a:r>
              </a:p>
            </p:txBody>
          </p:sp>
          <p:sp>
            <p:nvSpPr>
              <p:cNvPr id="96" name="TextBox 95">
                <a:extLst>
                  <a:ext uri="{FF2B5EF4-FFF2-40B4-BE49-F238E27FC236}">
                    <a16:creationId xmlns:a16="http://schemas.microsoft.com/office/drawing/2014/main" id="{9245B477-4F74-F564-0713-4B454BDF0630}"/>
                  </a:ext>
                </a:extLst>
              </p:cNvPr>
              <p:cNvSpPr txBox="1"/>
              <p:nvPr/>
            </p:nvSpPr>
            <p:spPr>
              <a:xfrm>
                <a:off x="981288" y="3596544"/>
                <a:ext cx="2466844" cy="338553"/>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prstClr val="black"/>
                    </a:solidFill>
                    <a:effectLst/>
                    <a:uLnTx/>
                    <a:uFillTx/>
                    <a:latin typeface="Source Sans Pro" panose="020B0503030403020204" pitchFamily="34" charset="0"/>
                    <a:ea typeface="+mn-ea"/>
                    <a:cs typeface="Times New Roman" panose="02020603050405020304" pitchFamily="18" charset="0"/>
                  </a:rPr>
                  <a:t>Decision Time</a:t>
                </a:r>
              </a:p>
            </p:txBody>
          </p:sp>
          <p:sp>
            <p:nvSpPr>
              <p:cNvPr id="97" name="TextBox 96">
                <a:extLst>
                  <a:ext uri="{FF2B5EF4-FFF2-40B4-BE49-F238E27FC236}">
                    <a16:creationId xmlns:a16="http://schemas.microsoft.com/office/drawing/2014/main" id="{372A38C3-2135-DA0D-028B-6766DA16DC56}"/>
                  </a:ext>
                </a:extLst>
              </p:cNvPr>
              <p:cNvSpPr txBox="1"/>
              <p:nvPr/>
            </p:nvSpPr>
            <p:spPr>
              <a:xfrm>
                <a:off x="3403927" y="3531108"/>
                <a:ext cx="1192213" cy="807976"/>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Times New Roman" panose="02020603050405020304" pitchFamily="18" charset="0"/>
                  </a:rPr>
                  <a:t>Response Execution</a:t>
                </a:r>
              </a:p>
            </p:txBody>
          </p:sp>
        </p:grpSp>
        <p:sp>
          <p:nvSpPr>
            <p:cNvPr id="98" name="TextBox 97">
              <a:extLst>
                <a:ext uri="{FF2B5EF4-FFF2-40B4-BE49-F238E27FC236}">
                  <a16:creationId xmlns:a16="http://schemas.microsoft.com/office/drawing/2014/main" id="{FB66F68D-5924-D5D0-DDFA-DDE0B50B4DC3}"/>
                </a:ext>
              </a:extLst>
            </p:cNvPr>
            <p:cNvSpPr txBox="1"/>
            <p:nvPr/>
          </p:nvSpPr>
          <p:spPr>
            <a:xfrm>
              <a:off x="5512787" y="4681459"/>
              <a:ext cx="2216691"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dirty="0">
                  <a:ln>
                    <a:noFill/>
                  </a:ln>
                  <a:solidFill>
                    <a:schemeClr val="accent3"/>
                  </a:solidFill>
                  <a:effectLst/>
                  <a:uLnTx/>
                  <a:uFillTx/>
                  <a:latin typeface="Source Sans Pro" panose="020B0503030403020204" pitchFamily="34" charset="0"/>
                  <a:ea typeface="+mn-ea"/>
                  <a:cs typeface="Times New Roman" panose="02020603050405020304" pitchFamily="18" charset="0"/>
                </a:rPr>
                <a:t>Non-decision time (</a:t>
              </a:r>
              <a:r>
                <a:rPr kumimoji="0" lang="en-GB" sz="1600" b="1" i="1" u="none" strike="noStrike" kern="1200" cap="none" spc="0" normalizeH="0" baseline="0" noProof="0" dirty="0">
                  <a:ln>
                    <a:noFill/>
                  </a:ln>
                  <a:solidFill>
                    <a:schemeClr val="accent3"/>
                  </a:solidFill>
                  <a:effectLst/>
                  <a:uLnTx/>
                  <a:uFillTx/>
                  <a:latin typeface="Source Sans Pro" panose="020B0503030403020204" pitchFamily="34" charset="0"/>
                  <a:ea typeface="+mn-ea"/>
                  <a:cs typeface="Times New Roman" panose="02020603050405020304" pitchFamily="18" charset="0"/>
                </a:rPr>
                <a:t>t0</a:t>
              </a:r>
              <a:r>
                <a:rPr kumimoji="0" lang="en-GB" sz="1600" b="1" i="0" u="none" strike="noStrike" kern="1200" cap="none" spc="0" normalizeH="0" baseline="0" noProof="0" dirty="0">
                  <a:ln>
                    <a:noFill/>
                  </a:ln>
                  <a:solidFill>
                    <a:schemeClr val="accent3"/>
                  </a:solidFill>
                  <a:effectLst/>
                  <a:uLnTx/>
                  <a:uFillTx/>
                  <a:latin typeface="Source Sans Pro" panose="020B0503030403020204" pitchFamily="34" charset="0"/>
                  <a:ea typeface="+mn-ea"/>
                  <a:cs typeface="Times New Roman" panose="02020603050405020304" pitchFamily="18" charset="0"/>
                </a:rPr>
                <a:t>)</a:t>
              </a:r>
            </a:p>
          </p:txBody>
        </p:sp>
      </p:grpSp>
    </p:spTree>
    <p:extLst>
      <p:ext uri="{BB962C8B-B14F-4D97-AF65-F5344CB8AC3E}">
        <p14:creationId xmlns:p14="http://schemas.microsoft.com/office/powerpoint/2010/main" val="115635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Drift rates (</a:t>
            </a:r>
            <a:r>
              <a:rPr lang="en-GB" i="1" dirty="0"/>
              <a:t>v</a:t>
            </a:r>
            <a:r>
              <a:rPr lang="en-GB" dirty="0"/>
              <a:t>) across trial types</a:t>
            </a:r>
          </a:p>
        </p:txBody>
      </p:sp>
      <p:sp>
        <p:nvSpPr>
          <p:cNvPr id="4" name="Text Placeholder 3">
            <a:extLst>
              <a:ext uri="{FF2B5EF4-FFF2-40B4-BE49-F238E27FC236}">
                <a16:creationId xmlns:a16="http://schemas.microsoft.com/office/drawing/2014/main" id="{365C45D6-A2AC-ECD5-F3FA-9017D05F0B07}"/>
              </a:ext>
            </a:extLst>
          </p:cNvPr>
          <p:cNvSpPr>
            <a:spLocks noGrp="1"/>
          </p:cNvSpPr>
          <p:nvPr>
            <p:ph type="body" sz="quarter" idx="14"/>
          </p:nvPr>
        </p:nvSpPr>
        <p:spPr>
          <a:xfrm>
            <a:off x="128200" y="858450"/>
            <a:ext cx="8818950" cy="2982259"/>
          </a:xfrm>
        </p:spPr>
        <p:txBody>
          <a:bodyPr/>
          <a:lstStyle/>
          <a:p>
            <a:r>
              <a:rPr lang="en-GB" b="1" dirty="0">
                <a:solidFill>
                  <a:schemeClr val="tx2"/>
                </a:solidFill>
              </a:rPr>
              <a:t>No evidence </a:t>
            </a:r>
            <a:r>
              <a:rPr lang="en-GB" dirty="0"/>
              <a:t>in favour of a main effect of expertise group on </a:t>
            </a:r>
            <a:r>
              <a:rPr lang="en-GB" b="1" dirty="0"/>
              <a:t>single trial drift rates (</a:t>
            </a:r>
            <a:r>
              <a:rPr lang="en-GB" b="1" i="1" dirty="0"/>
              <a:t>v</a:t>
            </a:r>
            <a:r>
              <a:rPr lang="en-GB" b="1" dirty="0"/>
              <a:t>): </a:t>
            </a:r>
            <a:r>
              <a:rPr lang="en-GB" i="1" dirty="0">
                <a:solidFill>
                  <a:schemeClr val="bg2"/>
                </a:solidFill>
              </a:rPr>
              <a:t>p </a:t>
            </a:r>
            <a:r>
              <a:rPr lang="en-GB" dirty="0">
                <a:solidFill>
                  <a:schemeClr val="bg2"/>
                </a:solidFill>
              </a:rPr>
              <a:t>=.091, BF = 0.29</a:t>
            </a:r>
          </a:p>
          <a:p>
            <a:r>
              <a:rPr lang="en-GB" b="1" dirty="0">
                <a:solidFill>
                  <a:schemeClr val="tx2"/>
                </a:solidFill>
              </a:rPr>
              <a:t>No evidence </a:t>
            </a:r>
            <a:r>
              <a:rPr lang="en-GB" dirty="0"/>
              <a:t>in favour of a main effect of expertise group on </a:t>
            </a:r>
            <a:r>
              <a:rPr lang="en-GB" b="1" dirty="0"/>
              <a:t>repetition trial drift rates (</a:t>
            </a:r>
            <a:r>
              <a:rPr lang="en-GB" b="1" i="1" dirty="0"/>
              <a:t>v</a:t>
            </a:r>
            <a:r>
              <a:rPr lang="en-GB" b="1" dirty="0"/>
              <a:t>): </a:t>
            </a:r>
            <a:r>
              <a:rPr lang="en-GB" i="1" dirty="0">
                <a:solidFill>
                  <a:schemeClr val="bg2"/>
                </a:solidFill>
              </a:rPr>
              <a:t>p </a:t>
            </a:r>
            <a:r>
              <a:rPr lang="en-GB" dirty="0">
                <a:solidFill>
                  <a:schemeClr val="bg2"/>
                </a:solidFill>
              </a:rPr>
              <a:t>=.0103, BF = 0.30</a:t>
            </a:r>
          </a:p>
          <a:p>
            <a:r>
              <a:rPr lang="en-GB" dirty="0">
                <a:solidFill>
                  <a:schemeClr val="bg2"/>
                </a:solidFill>
              </a:rPr>
              <a:t>But, </a:t>
            </a:r>
            <a:r>
              <a:rPr lang="en-GB" b="1" dirty="0">
                <a:solidFill>
                  <a:schemeClr val="tx2"/>
                </a:solidFill>
              </a:rPr>
              <a:t>substantial evidence </a:t>
            </a:r>
            <a:r>
              <a:rPr lang="en-GB" dirty="0"/>
              <a:t>in favour of a main effect of expertise group on </a:t>
            </a:r>
            <a:r>
              <a:rPr lang="en-GB" b="1" dirty="0"/>
              <a:t>switch drift rates (</a:t>
            </a:r>
            <a:r>
              <a:rPr lang="en-GB" b="1" i="1" dirty="0"/>
              <a:t>v</a:t>
            </a:r>
            <a:r>
              <a:rPr lang="en-GB" b="1" dirty="0"/>
              <a:t>)</a:t>
            </a:r>
            <a:r>
              <a:rPr lang="en-GB" dirty="0"/>
              <a:t>:</a:t>
            </a:r>
            <a:r>
              <a:rPr lang="en-GB" b="1" dirty="0"/>
              <a:t> </a:t>
            </a:r>
            <a:r>
              <a:rPr lang="en-GB" b="1" i="1" dirty="0">
                <a:solidFill>
                  <a:schemeClr val="accent3"/>
                </a:solidFill>
              </a:rPr>
              <a:t>p </a:t>
            </a:r>
            <a:r>
              <a:rPr lang="en-GB" b="1" dirty="0">
                <a:solidFill>
                  <a:schemeClr val="accent3"/>
                </a:solidFill>
              </a:rPr>
              <a:t>=.006, BF = 3.67</a:t>
            </a:r>
          </a:p>
          <a:p>
            <a:endParaRPr lang="en-GB" b="1" dirty="0">
              <a:solidFill>
                <a:schemeClr val="accent3"/>
              </a:solidFill>
            </a:endParaRPr>
          </a:p>
          <a:p>
            <a:endParaRPr lang="en-GB" b="1" dirty="0">
              <a:solidFill>
                <a:schemeClr val="accent3"/>
              </a:solidFill>
            </a:endParaRPr>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19</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spTree>
    <p:custDataLst>
      <p:tags r:id="rId1"/>
    </p:custDataLst>
    <p:extLst>
      <p:ext uri="{BB962C8B-B14F-4D97-AF65-F5344CB8AC3E}">
        <p14:creationId xmlns:p14="http://schemas.microsoft.com/office/powerpoint/2010/main" val="1661736094"/>
      </p:ext>
    </p:extLst>
  </p:cSld>
  <p:clrMapOvr>
    <a:masterClrMapping/>
  </p:clrMapOvr>
  <mc:AlternateContent xmlns:mc="http://schemas.openxmlformats.org/markup-compatibility/2006" xmlns:p14="http://schemas.microsoft.com/office/powerpoint/2010/main">
    <mc:Choice Requires="p14">
      <p:transition spd="slow" p14:dur="2000" advTm="74654"/>
    </mc:Choice>
    <mc:Fallback xmlns="">
      <p:transition spd="slow" advTm="7465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icture of our lab members in August 2023">
            <a:extLst>
              <a:ext uri="{FF2B5EF4-FFF2-40B4-BE49-F238E27FC236}">
                <a16:creationId xmlns:a16="http://schemas.microsoft.com/office/drawing/2014/main" id="{CB0B61CB-CAC3-EC33-8CFE-4B1C16E878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0433" y="1491750"/>
            <a:ext cx="3981567" cy="2160000"/>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a:extLst>
              <a:ext uri="{FF2B5EF4-FFF2-40B4-BE49-F238E27FC236}">
                <a16:creationId xmlns:a16="http://schemas.microsoft.com/office/drawing/2014/main" id="{6A6E6616-F017-ACF6-CACD-22298A46ADE4}"/>
              </a:ext>
            </a:extLst>
          </p:cNvPr>
          <p:cNvSpPr>
            <a:spLocks noGrp="1"/>
          </p:cNvSpPr>
          <p:nvPr>
            <p:ph type="title"/>
          </p:nvPr>
        </p:nvSpPr>
        <p:spPr/>
        <p:txBody>
          <a:bodyPr/>
          <a:lstStyle/>
          <a:p>
            <a:r>
              <a:rPr lang="en-GB" dirty="0"/>
              <a:t>Cognitive Ability &amp; Plasticity Lab</a:t>
            </a:r>
          </a:p>
        </p:txBody>
      </p:sp>
      <p:sp>
        <p:nvSpPr>
          <p:cNvPr id="28" name="Text Placeholder 27">
            <a:extLst>
              <a:ext uri="{FF2B5EF4-FFF2-40B4-BE49-F238E27FC236}">
                <a16:creationId xmlns:a16="http://schemas.microsoft.com/office/drawing/2014/main" id="{CF9B2ECC-A0C0-E3B4-B809-7812207F085F}"/>
              </a:ext>
            </a:extLst>
          </p:cNvPr>
          <p:cNvSpPr>
            <a:spLocks noGrp="1"/>
          </p:cNvSpPr>
          <p:nvPr>
            <p:ph type="body" sz="quarter" idx="14"/>
          </p:nvPr>
        </p:nvSpPr>
        <p:spPr/>
        <p:txBody>
          <a:bodyPr/>
          <a:lstStyle/>
          <a:p>
            <a:endParaRPr lang="en-GB" dirty="0"/>
          </a:p>
        </p:txBody>
      </p:sp>
      <p:sp>
        <p:nvSpPr>
          <p:cNvPr id="3" name="Slide Number Placeholder 2">
            <a:extLst>
              <a:ext uri="{FF2B5EF4-FFF2-40B4-BE49-F238E27FC236}">
                <a16:creationId xmlns:a16="http://schemas.microsoft.com/office/drawing/2014/main" id="{C90B4125-3F2E-7909-244C-16DE00FDE7A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2</a:t>
            </a:fld>
            <a:endParaRPr lang="en-GB"/>
          </a:p>
        </p:txBody>
      </p:sp>
      <p:sp>
        <p:nvSpPr>
          <p:cNvPr id="8" name="TextBox 7">
            <a:extLst>
              <a:ext uri="{FF2B5EF4-FFF2-40B4-BE49-F238E27FC236}">
                <a16:creationId xmlns:a16="http://schemas.microsoft.com/office/drawing/2014/main" id="{A2D43B87-C308-E8FF-FD42-AFCE6EC08C4D}"/>
              </a:ext>
            </a:extLst>
          </p:cNvPr>
          <p:cNvSpPr txBox="1"/>
          <p:nvPr/>
        </p:nvSpPr>
        <p:spPr>
          <a:xfrm>
            <a:off x="590433" y="3662213"/>
            <a:ext cx="3814732" cy="338554"/>
          </a:xfrm>
          <a:prstGeom prst="rect">
            <a:avLst/>
          </a:prstGeom>
          <a:noFill/>
        </p:spPr>
        <p:txBody>
          <a:bodyPr wrap="square" rtlCol="0">
            <a:spAutoFit/>
          </a:bodyPr>
          <a:lstStyle/>
          <a:p>
            <a:pPr algn="ctr"/>
            <a:r>
              <a:rPr lang="en-GB" sz="1600" dirty="0">
                <a:latin typeface="Source Sans Pro" panose="020B0503030403020204" pitchFamily="34" charset="0"/>
              </a:rPr>
              <a:t>Dr Claudia von Bastian, Senior Lecturer</a:t>
            </a:r>
          </a:p>
        </p:txBody>
      </p:sp>
      <p:pic>
        <p:nvPicPr>
          <p:cNvPr id="21" name="Graphic 20" descr="Head with gears with solid fill">
            <a:extLst>
              <a:ext uri="{FF2B5EF4-FFF2-40B4-BE49-F238E27FC236}">
                <a16:creationId xmlns:a16="http://schemas.microsoft.com/office/drawing/2014/main" id="{75456022-381A-F008-7DBD-C62CEBFF2E5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222521" y="952847"/>
            <a:ext cx="1080000" cy="1080000"/>
          </a:xfrm>
          <a:prstGeom prst="rect">
            <a:avLst/>
          </a:prstGeom>
        </p:spPr>
      </p:pic>
      <p:pic>
        <p:nvPicPr>
          <p:cNvPr id="11" name="Graphic 10" descr="Users with solid fill">
            <a:extLst>
              <a:ext uri="{FF2B5EF4-FFF2-40B4-BE49-F238E27FC236}">
                <a16:creationId xmlns:a16="http://schemas.microsoft.com/office/drawing/2014/main" id="{DA741F76-4A3A-1B1F-21E8-E7AFF1601FA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137132" y="2032344"/>
            <a:ext cx="1080000" cy="1080000"/>
          </a:xfrm>
          <a:prstGeom prst="rect">
            <a:avLst/>
          </a:prstGeom>
        </p:spPr>
      </p:pic>
      <p:pic>
        <p:nvPicPr>
          <p:cNvPr id="23" name="Graphic 22" descr="Game controller with solid fill">
            <a:extLst>
              <a:ext uri="{FF2B5EF4-FFF2-40B4-BE49-F238E27FC236}">
                <a16:creationId xmlns:a16="http://schemas.microsoft.com/office/drawing/2014/main" id="{7EC1E864-D597-5079-2906-382F4CD69F84}"/>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302018" y="2040082"/>
            <a:ext cx="1080000" cy="1080000"/>
          </a:xfrm>
          <a:prstGeom prst="rect">
            <a:avLst/>
          </a:prstGeom>
        </p:spPr>
      </p:pic>
      <p:pic>
        <p:nvPicPr>
          <p:cNvPr id="13" name="Graphic 12" descr="Rocket with solid fill">
            <a:extLst>
              <a:ext uri="{FF2B5EF4-FFF2-40B4-BE49-F238E27FC236}">
                <a16:creationId xmlns:a16="http://schemas.microsoft.com/office/drawing/2014/main" id="{22EFFDC1-EEDE-322A-DA3A-61DD8C61FFC3}"/>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6216629" y="3111750"/>
            <a:ext cx="1080000" cy="1080000"/>
          </a:xfrm>
          <a:prstGeom prst="rect">
            <a:avLst/>
          </a:prstGeom>
        </p:spPr>
      </p:pic>
      <p:sp>
        <p:nvSpPr>
          <p:cNvPr id="27" name="Oval 26">
            <a:extLst>
              <a:ext uri="{FF2B5EF4-FFF2-40B4-BE49-F238E27FC236}">
                <a16:creationId xmlns:a16="http://schemas.microsoft.com/office/drawing/2014/main" id="{6E899609-CECC-3ECB-2B70-44715275B78E}"/>
              </a:ext>
            </a:extLst>
          </p:cNvPr>
          <p:cNvSpPr/>
          <p:nvPr/>
        </p:nvSpPr>
        <p:spPr>
          <a:xfrm>
            <a:off x="2137799" y="1653430"/>
            <a:ext cx="720000" cy="720000"/>
          </a:xfrm>
          <a:prstGeom prst="ellipse">
            <a:avLst/>
          </a:prstGeom>
          <a:noFill/>
          <a:ln w="76200">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413816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descr="A group of colored triangles&#10;&#10;Description automatically generated with medium confidence">
            <a:extLst>
              <a:ext uri="{FF2B5EF4-FFF2-40B4-BE49-F238E27FC236}">
                <a16:creationId xmlns:a16="http://schemas.microsoft.com/office/drawing/2014/main" id="{7A68B0D5-48DE-AE5E-65EB-3D393EF9FAB1}"/>
              </a:ext>
            </a:extLst>
          </p:cNvPr>
          <p:cNvPicPr>
            <a:picLocks noChangeAspect="1"/>
          </p:cNvPicPr>
          <p:nvPr/>
        </p:nvPicPr>
        <p:blipFill>
          <a:blip r:embed="rId4"/>
          <a:stretch>
            <a:fillRect/>
          </a:stretch>
        </p:blipFill>
        <p:spPr>
          <a:xfrm>
            <a:off x="1729860" y="1831400"/>
            <a:ext cx="5760000" cy="2880000"/>
          </a:xfrm>
          <a:prstGeom prst="rect">
            <a:avLst/>
          </a:prstGeom>
        </p:spPr>
      </p:pic>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Switch trial Drift Rates (</a:t>
            </a:r>
            <a:r>
              <a:rPr lang="en-GB" i="1" dirty="0"/>
              <a:t>v</a:t>
            </a:r>
            <a:r>
              <a:rPr lang="en-GB" dirty="0"/>
              <a:t>)</a:t>
            </a:r>
          </a:p>
        </p:txBody>
      </p:sp>
      <p:sp>
        <p:nvSpPr>
          <p:cNvPr id="5" name="Text Placeholder 4">
            <a:extLst>
              <a:ext uri="{FF2B5EF4-FFF2-40B4-BE49-F238E27FC236}">
                <a16:creationId xmlns:a16="http://schemas.microsoft.com/office/drawing/2014/main" id="{5C8E2F7A-CF82-B982-C774-CE5B3B821CD9}"/>
              </a:ext>
            </a:extLst>
          </p:cNvPr>
          <p:cNvSpPr>
            <a:spLocks noGrp="1"/>
          </p:cNvSpPr>
          <p:nvPr>
            <p:ph type="body" sz="quarter" idx="14"/>
          </p:nvPr>
        </p:nvSpPr>
        <p:spPr/>
        <p:txBody>
          <a:bodyPr/>
          <a:lstStyle/>
          <a:p>
            <a:r>
              <a:rPr lang="en-GB" b="1" dirty="0">
                <a:solidFill>
                  <a:schemeClr val="tx2"/>
                </a:solidFill>
              </a:rPr>
              <a:t>Substantial evidence </a:t>
            </a:r>
            <a:r>
              <a:rPr lang="en-GB" dirty="0"/>
              <a:t>in favour of a main effect of expertise group on </a:t>
            </a:r>
            <a:r>
              <a:rPr lang="en-GB" b="1" dirty="0"/>
              <a:t>switch drift rates (</a:t>
            </a:r>
            <a:r>
              <a:rPr lang="en-GB" b="1" i="1" dirty="0"/>
              <a:t>v</a:t>
            </a:r>
            <a:r>
              <a:rPr lang="en-GB" b="1" dirty="0"/>
              <a:t>)</a:t>
            </a:r>
            <a:r>
              <a:rPr lang="en-GB" dirty="0"/>
              <a:t>:</a:t>
            </a:r>
            <a:r>
              <a:rPr lang="en-GB" b="1" dirty="0"/>
              <a:t> </a:t>
            </a:r>
            <a:r>
              <a:rPr lang="en-GB" b="1" i="1" dirty="0">
                <a:solidFill>
                  <a:schemeClr val="accent3"/>
                </a:solidFill>
              </a:rPr>
              <a:t>p </a:t>
            </a:r>
            <a:r>
              <a:rPr lang="en-GB" b="1" dirty="0">
                <a:solidFill>
                  <a:schemeClr val="accent3"/>
                </a:solidFill>
              </a:rPr>
              <a:t>=.006, BF = 3.67</a:t>
            </a:r>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20</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sp>
        <p:nvSpPr>
          <p:cNvPr id="31" name="Text Placeholder 2">
            <a:extLst>
              <a:ext uri="{FF2B5EF4-FFF2-40B4-BE49-F238E27FC236}">
                <a16:creationId xmlns:a16="http://schemas.microsoft.com/office/drawing/2014/main" id="{F4C15713-DF9C-A11D-AA44-077022EBFB2D}"/>
              </a:ext>
            </a:extLst>
          </p:cNvPr>
          <p:cNvSpPr txBox="1">
            <a:spLocks/>
          </p:cNvSpPr>
          <p:nvPr/>
        </p:nvSpPr>
        <p:spPr>
          <a:xfrm>
            <a:off x="1305483" y="4632119"/>
            <a:ext cx="7331455" cy="39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dk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r>
              <a:rPr lang="en-US" sz="1400" b="1" dirty="0" err="1"/>
              <a:t>raincloudplots</a:t>
            </a:r>
            <a:r>
              <a:rPr lang="en-US" sz="1400" dirty="0"/>
              <a:t> and </a:t>
            </a:r>
            <a:r>
              <a:rPr lang="en-US" sz="1400" b="1" dirty="0" err="1"/>
              <a:t>PupillometryR</a:t>
            </a:r>
            <a:r>
              <a:rPr lang="en-US" sz="1400" dirty="0"/>
              <a:t> packages in R</a:t>
            </a:r>
            <a:endParaRPr lang="en-GB" sz="1400" dirty="0"/>
          </a:p>
        </p:txBody>
      </p:sp>
      <p:sp>
        <p:nvSpPr>
          <p:cNvPr id="9" name="TextBox 8">
            <a:extLst>
              <a:ext uri="{FF2B5EF4-FFF2-40B4-BE49-F238E27FC236}">
                <a16:creationId xmlns:a16="http://schemas.microsoft.com/office/drawing/2014/main" id="{5B91A994-E74C-D123-F006-6D3DFC5B034A}"/>
              </a:ext>
            </a:extLst>
          </p:cNvPr>
          <p:cNvSpPr txBox="1"/>
          <p:nvPr/>
        </p:nvSpPr>
        <p:spPr>
          <a:xfrm>
            <a:off x="6244469" y="1819834"/>
            <a:ext cx="1800000" cy="707886"/>
          </a:xfrm>
          <a:prstGeom prst="rect">
            <a:avLst/>
          </a:prstGeom>
          <a:noFill/>
        </p:spPr>
        <p:txBody>
          <a:bodyPr wrap="square" rtlCol="0">
            <a:spAutoFit/>
          </a:bodyPr>
          <a:lstStyle/>
          <a:p>
            <a:r>
              <a:rPr lang="en-GB" sz="2000" i="1" dirty="0">
                <a:solidFill>
                  <a:srgbClr val="7FFF7F"/>
                </a:solidFill>
                <a:effectLst/>
                <a:latin typeface="Source Sans Pro" panose="020B0503030403020204" pitchFamily="34" charset="0"/>
                <a:ea typeface="Calibri" panose="020F0502020204030204" pitchFamily="34" charset="0"/>
              </a:rPr>
              <a:t>M</a:t>
            </a:r>
            <a:r>
              <a:rPr lang="en-GB" sz="2000" dirty="0">
                <a:solidFill>
                  <a:srgbClr val="7FFF7F"/>
                </a:solidFill>
                <a:effectLst/>
                <a:latin typeface="Source Sans Pro" panose="020B0503030403020204" pitchFamily="34" charset="0"/>
                <a:ea typeface="Calibri" panose="020F0502020204030204" pitchFamily="34" charset="0"/>
              </a:rPr>
              <a:t> = 1.83</a:t>
            </a:r>
          </a:p>
          <a:p>
            <a:r>
              <a:rPr lang="en-GB" sz="2000" i="1" dirty="0">
                <a:solidFill>
                  <a:srgbClr val="7FFF7F"/>
                </a:solidFill>
                <a:effectLst/>
                <a:latin typeface="Source Sans Pro" panose="020B0503030403020204" pitchFamily="34" charset="0"/>
                <a:ea typeface="Calibri" panose="020F0502020204030204" pitchFamily="34" charset="0"/>
              </a:rPr>
              <a:t>SD</a:t>
            </a:r>
            <a:r>
              <a:rPr lang="en-GB" sz="2000" dirty="0">
                <a:solidFill>
                  <a:srgbClr val="7FFF7F"/>
                </a:solidFill>
                <a:effectLst/>
                <a:latin typeface="Source Sans Pro" panose="020B0503030403020204" pitchFamily="34" charset="0"/>
                <a:ea typeface="Calibri" panose="020F0502020204030204" pitchFamily="34" charset="0"/>
              </a:rPr>
              <a:t> = 0.74</a:t>
            </a:r>
            <a:endParaRPr lang="en-GB" sz="2000" dirty="0">
              <a:solidFill>
                <a:srgbClr val="7FFF7F"/>
              </a:solidFill>
              <a:latin typeface="Source Sans Pro" panose="020B0503030403020204" pitchFamily="34" charset="0"/>
              <a:ea typeface="Source Code Pro" panose="020B0509030403020204" pitchFamily="49" charset="0"/>
            </a:endParaRPr>
          </a:p>
        </p:txBody>
      </p:sp>
      <p:sp>
        <p:nvSpPr>
          <p:cNvPr id="11" name="TextBox 10">
            <a:extLst>
              <a:ext uri="{FF2B5EF4-FFF2-40B4-BE49-F238E27FC236}">
                <a16:creationId xmlns:a16="http://schemas.microsoft.com/office/drawing/2014/main" id="{3474AF95-2F54-D704-A008-B5A26EF09C06}"/>
              </a:ext>
            </a:extLst>
          </p:cNvPr>
          <p:cNvSpPr txBox="1"/>
          <p:nvPr/>
        </p:nvSpPr>
        <p:spPr>
          <a:xfrm>
            <a:off x="5067165" y="1819834"/>
            <a:ext cx="1800000" cy="707886"/>
          </a:xfrm>
          <a:prstGeom prst="rect">
            <a:avLst/>
          </a:prstGeom>
          <a:noFill/>
        </p:spPr>
        <p:txBody>
          <a:bodyPr wrap="square" rtlCol="0">
            <a:spAutoFit/>
          </a:bodyPr>
          <a:lstStyle/>
          <a:p>
            <a:r>
              <a:rPr lang="en-GB" sz="2000" i="1" dirty="0">
                <a:solidFill>
                  <a:srgbClr val="9BB8FF"/>
                </a:solidFill>
                <a:effectLst/>
                <a:latin typeface="Source Sans Pro" panose="020B0503030403020204" pitchFamily="34" charset="0"/>
                <a:ea typeface="Calibri" panose="020F0502020204030204" pitchFamily="34" charset="0"/>
              </a:rPr>
              <a:t>M </a:t>
            </a:r>
            <a:r>
              <a:rPr lang="en-GB" sz="2000" dirty="0">
                <a:solidFill>
                  <a:srgbClr val="9BB8FF"/>
                </a:solidFill>
                <a:effectLst/>
                <a:latin typeface="Source Sans Pro" panose="020B0503030403020204" pitchFamily="34" charset="0"/>
                <a:ea typeface="Calibri" panose="020F0502020204030204" pitchFamily="34" charset="0"/>
              </a:rPr>
              <a:t>= 1.35</a:t>
            </a:r>
          </a:p>
          <a:p>
            <a:r>
              <a:rPr lang="en-GB" sz="2000" i="1" dirty="0">
                <a:solidFill>
                  <a:srgbClr val="9BB8FF"/>
                </a:solidFill>
                <a:effectLst/>
                <a:latin typeface="Source Sans Pro" panose="020B0503030403020204" pitchFamily="34" charset="0"/>
                <a:ea typeface="Calibri" panose="020F0502020204030204" pitchFamily="34" charset="0"/>
              </a:rPr>
              <a:t>SD </a:t>
            </a:r>
            <a:r>
              <a:rPr lang="en-GB" sz="2000" dirty="0">
                <a:solidFill>
                  <a:srgbClr val="9BB8FF"/>
                </a:solidFill>
                <a:effectLst/>
                <a:latin typeface="Source Sans Pro" panose="020B0503030403020204" pitchFamily="34" charset="0"/>
                <a:ea typeface="Calibri" panose="020F0502020204030204" pitchFamily="34" charset="0"/>
              </a:rPr>
              <a:t>= 0.33</a:t>
            </a:r>
            <a:endParaRPr lang="en-GB" sz="2000" dirty="0">
              <a:solidFill>
                <a:srgbClr val="9BB8FF"/>
              </a:solidFill>
              <a:latin typeface="Source Sans Pro" panose="020B0503030403020204" pitchFamily="34" charset="0"/>
              <a:ea typeface="Source Code Pro" panose="020B0509030403020204" pitchFamily="49" charset="0"/>
            </a:endParaRPr>
          </a:p>
        </p:txBody>
      </p:sp>
    </p:spTree>
    <p:custDataLst>
      <p:tags r:id="rId1"/>
    </p:custDataLst>
    <p:extLst>
      <p:ext uri="{BB962C8B-B14F-4D97-AF65-F5344CB8AC3E}">
        <p14:creationId xmlns:p14="http://schemas.microsoft.com/office/powerpoint/2010/main" val="1803545532"/>
      </p:ext>
    </p:extLst>
  </p:cSld>
  <p:clrMapOvr>
    <a:masterClrMapping/>
  </p:clrMapOvr>
  <mc:AlternateContent xmlns:mc="http://schemas.openxmlformats.org/markup-compatibility/2006" xmlns:p14="http://schemas.microsoft.com/office/powerpoint/2010/main">
    <mc:Choice Requires="p14">
      <p:transition spd="slow" p14:dur="2000" advTm="74654"/>
    </mc:Choice>
    <mc:Fallback xmlns="">
      <p:transition spd="slow" advTm="74654"/>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Boundary Separations (</a:t>
            </a:r>
            <a:r>
              <a:rPr lang="en-GB" i="1" dirty="0"/>
              <a:t>a</a:t>
            </a:r>
            <a:r>
              <a:rPr lang="en-GB" dirty="0"/>
              <a:t>) across trial types</a:t>
            </a:r>
          </a:p>
        </p:txBody>
      </p:sp>
      <p:sp>
        <p:nvSpPr>
          <p:cNvPr id="4" name="Text Placeholder 3">
            <a:extLst>
              <a:ext uri="{FF2B5EF4-FFF2-40B4-BE49-F238E27FC236}">
                <a16:creationId xmlns:a16="http://schemas.microsoft.com/office/drawing/2014/main" id="{365C45D6-A2AC-ECD5-F3FA-9017D05F0B07}"/>
              </a:ext>
            </a:extLst>
          </p:cNvPr>
          <p:cNvSpPr>
            <a:spLocks noGrp="1"/>
          </p:cNvSpPr>
          <p:nvPr>
            <p:ph type="body" sz="quarter" idx="14"/>
          </p:nvPr>
        </p:nvSpPr>
        <p:spPr>
          <a:xfrm>
            <a:off x="128200" y="858450"/>
            <a:ext cx="8818950" cy="2982259"/>
          </a:xfrm>
        </p:spPr>
        <p:txBody>
          <a:bodyPr/>
          <a:lstStyle/>
          <a:p>
            <a:r>
              <a:rPr lang="en-GB" b="1" dirty="0">
                <a:solidFill>
                  <a:schemeClr val="tx2"/>
                </a:solidFill>
              </a:rPr>
              <a:t>Decisive evidence </a:t>
            </a:r>
            <a:r>
              <a:rPr lang="en-GB" dirty="0"/>
              <a:t>in favour of a main effect of expertise group on </a:t>
            </a:r>
            <a:r>
              <a:rPr lang="en-GB" b="1" dirty="0"/>
              <a:t>single trial boundary separations (</a:t>
            </a:r>
            <a:r>
              <a:rPr lang="en-GB" b="1" i="1" dirty="0"/>
              <a:t>a</a:t>
            </a:r>
            <a:r>
              <a:rPr lang="en-GB" b="1" dirty="0"/>
              <a:t>): </a:t>
            </a:r>
            <a:r>
              <a:rPr lang="en-GB" b="1" i="1" dirty="0">
                <a:solidFill>
                  <a:schemeClr val="accent3"/>
                </a:solidFill>
              </a:rPr>
              <a:t>p </a:t>
            </a:r>
            <a:r>
              <a:rPr lang="en-GB" b="1" dirty="0">
                <a:solidFill>
                  <a:schemeClr val="accent3"/>
                </a:solidFill>
              </a:rPr>
              <a:t>=.011, BF = 3.73</a:t>
            </a:r>
          </a:p>
          <a:p>
            <a:r>
              <a:rPr lang="en-GB" b="1" dirty="0">
                <a:solidFill>
                  <a:schemeClr val="tx2"/>
                </a:solidFill>
              </a:rPr>
              <a:t>No evidence </a:t>
            </a:r>
            <a:r>
              <a:rPr lang="en-GB" dirty="0"/>
              <a:t>in favour of a main effect of expertise group on </a:t>
            </a:r>
            <a:r>
              <a:rPr lang="en-GB" b="1" dirty="0"/>
              <a:t>repetition trial boundary separations (</a:t>
            </a:r>
            <a:r>
              <a:rPr lang="en-GB" b="1" i="1" dirty="0"/>
              <a:t>a</a:t>
            </a:r>
            <a:r>
              <a:rPr lang="en-GB" b="1" dirty="0"/>
              <a:t>): </a:t>
            </a:r>
            <a:r>
              <a:rPr lang="en-GB" i="1" dirty="0">
                <a:solidFill>
                  <a:schemeClr val="bg2"/>
                </a:solidFill>
              </a:rPr>
              <a:t>p </a:t>
            </a:r>
            <a:r>
              <a:rPr lang="en-GB" dirty="0">
                <a:solidFill>
                  <a:schemeClr val="bg2"/>
                </a:solidFill>
              </a:rPr>
              <a:t>=.268, BF = 0.13</a:t>
            </a:r>
          </a:p>
          <a:p>
            <a:r>
              <a:rPr lang="en-GB" b="1" dirty="0">
                <a:solidFill>
                  <a:schemeClr val="tx2"/>
                </a:solidFill>
              </a:rPr>
              <a:t>No evidence </a:t>
            </a:r>
            <a:r>
              <a:rPr lang="en-GB" dirty="0"/>
              <a:t>in favour of a main effect of expertise group on </a:t>
            </a:r>
            <a:r>
              <a:rPr lang="en-GB" b="1" dirty="0"/>
              <a:t>switch trial boundary separations (</a:t>
            </a:r>
            <a:r>
              <a:rPr lang="en-GB" b="1" i="1" dirty="0"/>
              <a:t>a</a:t>
            </a:r>
            <a:r>
              <a:rPr lang="en-GB" b="1" dirty="0"/>
              <a:t>): </a:t>
            </a:r>
            <a:r>
              <a:rPr lang="en-GB" i="1" dirty="0">
                <a:solidFill>
                  <a:schemeClr val="bg2"/>
                </a:solidFill>
              </a:rPr>
              <a:t>p </a:t>
            </a:r>
            <a:r>
              <a:rPr lang="en-GB" dirty="0">
                <a:solidFill>
                  <a:schemeClr val="bg2"/>
                </a:solidFill>
              </a:rPr>
              <a:t>=.196, BF = 0.20</a:t>
            </a:r>
            <a:endParaRPr lang="en-GB" b="1" dirty="0">
              <a:solidFill>
                <a:schemeClr val="accent3"/>
              </a:solidFill>
            </a:endParaRPr>
          </a:p>
          <a:p>
            <a:endParaRPr lang="en-GB" b="1" dirty="0">
              <a:solidFill>
                <a:schemeClr val="accent3"/>
              </a:solidFill>
            </a:endParaRPr>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21</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spTree>
    <p:custDataLst>
      <p:tags r:id="rId1"/>
    </p:custDataLst>
    <p:extLst>
      <p:ext uri="{BB962C8B-B14F-4D97-AF65-F5344CB8AC3E}">
        <p14:creationId xmlns:p14="http://schemas.microsoft.com/office/powerpoint/2010/main" val="2047766208"/>
      </p:ext>
    </p:extLst>
  </p:cSld>
  <p:clrMapOvr>
    <a:masterClrMapping/>
  </p:clrMapOvr>
  <mc:AlternateContent xmlns:mc="http://schemas.openxmlformats.org/markup-compatibility/2006" xmlns:p14="http://schemas.microsoft.com/office/powerpoint/2010/main">
    <mc:Choice Requires="p14">
      <p:transition spd="slow" p14:dur="2000" advTm="74654"/>
    </mc:Choice>
    <mc:Fallback xmlns="">
      <p:transition spd="slow" advTm="7465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7" descr="A group of colorful shapes&#10;&#10;Description automatically generated">
            <a:extLst>
              <a:ext uri="{FF2B5EF4-FFF2-40B4-BE49-F238E27FC236}">
                <a16:creationId xmlns:a16="http://schemas.microsoft.com/office/drawing/2014/main" id="{CEF42070-9D82-78A9-BA28-AEF3E80E378B}"/>
              </a:ext>
            </a:extLst>
          </p:cNvPr>
          <p:cNvPicPr>
            <a:picLocks noChangeAspect="1"/>
          </p:cNvPicPr>
          <p:nvPr/>
        </p:nvPicPr>
        <p:blipFill>
          <a:blip r:embed="rId4"/>
          <a:stretch>
            <a:fillRect/>
          </a:stretch>
        </p:blipFill>
        <p:spPr>
          <a:xfrm>
            <a:off x="1692000" y="1794794"/>
            <a:ext cx="5760000" cy="2880000"/>
          </a:xfrm>
          <a:prstGeom prst="rect">
            <a:avLst/>
          </a:prstGeom>
        </p:spPr>
      </p:pic>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Single trial Boundary Separations (</a:t>
            </a:r>
            <a:r>
              <a:rPr lang="en-GB" i="1" dirty="0"/>
              <a:t>a</a:t>
            </a:r>
            <a:r>
              <a:rPr lang="en-GB" dirty="0"/>
              <a:t>) </a:t>
            </a:r>
          </a:p>
        </p:txBody>
      </p:sp>
      <p:sp>
        <p:nvSpPr>
          <p:cNvPr id="5" name="Text Placeholder 4">
            <a:extLst>
              <a:ext uri="{FF2B5EF4-FFF2-40B4-BE49-F238E27FC236}">
                <a16:creationId xmlns:a16="http://schemas.microsoft.com/office/drawing/2014/main" id="{5C8E2F7A-CF82-B982-C774-CE5B3B821CD9}"/>
              </a:ext>
            </a:extLst>
          </p:cNvPr>
          <p:cNvSpPr>
            <a:spLocks noGrp="1"/>
          </p:cNvSpPr>
          <p:nvPr>
            <p:ph type="body" sz="quarter" idx="14"/>
          </p:nvPr>
        </p:nvSpPr>
        <p:spPr/>
        <p:txBody>
          <a:bodyPr/>
          <a:lstStyle/>
          <a:p>
            <a:r>
              <a:rPr lang="en-GB" b="1" dirty="0">
                <a:solidFill>
                  <a:schemeClr val="tx2"/>
                </a:solidFill>
              </a:rPr>
              <a:t>Decisive evidence </a:t>
            </a:r>
            <a:r>
              <a:rPr lang="en-GB" dirty="0"/>
              <a:t>in favour of a main effect of expertise group on </a:t>
            </a:r>
            <a:r>
              <a:rPr lang="en-GB" b="1" dirty="0"/>
              <a:t>single trial boundary separations (</a:t>
            </a:r>
            <a:r>
              <a:rPr lang="en-GB" b="1" i="1" dirty="0"/>
              <a:t>a</a:t>
            </a:r>
            <a:r>
              <a:rPr lang="en-GB" b="1" dirty="0"/>
              <a:t>): </a:t>
            </a:r>
            <a:r>
              <a:rPr lang="en-GB" b="1" i="1" dirty="0">
                <a:solidFill>
                  <a:schemeClr val="accent3"/>
                </a:solidFill>
              </a:rPr>
              <a:t>p </a:t>
            </a:r>
            <a:r>
              <a:rPr lang="en-GB" b="1" dirty="0">
                <a:solidFill>
                  <a:schemeClr val="accent3"/>
                </a:solidFill>
              </a:rPr>
              <a:t>=.011, BF = 3.73</a:t>
            </a:r>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22</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sp>
        <p:nvSpPr>
          <p:cNvPr id="31" name="Text Placeholder 2">
            <a:extLst>
              <a:ext uri="{FF2B5EF4-FFF2-40B4-BE49-F238E27FC236}">
                <a16:creationId xmlns:a16="http://schemas.microsoft.com/office/drawing/2014/main" id="{F4C15713-DF9C-A11D-AA44-077022EBFB2D}"/>
              </a:ext>
            </a:extLst>
          </p:cNvPr>
          <p:cNvSpPr txBox="1">
            <a:spLocks/>
          </p:cNvSpPr>
          <p:nvPr/>
        </p:nvSpPr>
        <p:spPr>
          <a:xfrm>
            <a:off x="1305483" y="4632119"/>
            <a:ext cx="7331455" cy="39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dk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r>
              <a:rPr lang="en-US" sz="1400" b="1" dirty="0" err="1"/>
              <a:t>raincloudplots</a:t>
            </a:r>
            <a:r>
              <a:rPr lang="en-US" sz="1400" dirty="0"/>
              <a:t> and </a:t>
            </a:r>
            <a:r>
              <a:rPr lang="en-US" sz="1400" b="1" dirty="0" err="1"/>
              <a:t>PupillometryR</a:t>
            </a:r>
            <a:r>
              <a:rPr lang="en-US" sz="1400" dirty="0"/>
              <a:t> packages in R</a:t>
            </a:r>
            <a:endParaRPr lang="en-GB" sz="1400" dirty="0"/>
          </a:p>
        </p:txBody>
      </p:sp>
      <p:sp>
        <p:nvSpPr>
          <p:cNvPr id="9" name="TextBox 8">
            <a:extLst>
              <a:ext uri="{FF2B5EF4-FFF2-40B4-BE49-F238E27FC236}">
                <a16:creationId xmlns:a16="http://schemas.microsoft.com/office/drawing/2014/main" id="{5B91A994-E74C-D123-F006-6D3DFC5B034A}"/>
              </a:ext>
            </a:extLst>
          </p:cNvPr>
          <p:cNvSpPr txBox="1"/>
          <p:nvPr/>
        </p:nvSpPr>
        <p:spPr>
          <a:xfrm>
            <a:off x="3743316" y="1794794"/>
            <a:ext cx="1800000" cy="707886"/>
          </a:xfrm>
          <a:prstGeom prst="rect">
            <a:avLst/>
          </a:prstGeom>
          <a:noFill/>
        </p:spPr>
        <p:txBody>
          <a:bodyPr wrap="square" rtlCol="0">
            <a:spAutoFit/>
          </a:bodyPr>
          <a:lstStyle/>
          <a:p>
            <a:r>
              <a:rPr lang="en-GB" sz="2000" i="1" dirty="0">
                <a:solidFill>
                  <a:srgbClr val="F79BFF"/>
                </a:solidFill>
                <a:effectLst/>
                <a:latin typeface="Source Sans Pro" panose="020B0503030403020204" pitchFamily="34" charset="0"/>
                <a:ea typeface="Calibri" panose="020F0502020204030204" pitchFamily="34" charset="0"/>
              </a:rPr>
              <a:t>M</a:t>
            </a:r>
            <a:r>
              <a:rPr lang="en-GB" sz="2000" dirty="0">
                <a:solidFill>
                  <a:srgbClr val="F79BFF"/>
                </a:solidFill>
                <a:effectLst/>
                <a:latin typeface="Source Sans Pro" panose="020B0503030403020204" pitchFamily="34" charset="0"/>
                <a:ea typeface="Calibri" panose="020F0502020204030204" pitchFamily="34" charset="0"/>
              </a:rPr>
              <a:t> = 1.48</a:t>
            </a:r>
          </a:p>
          <a:p>
            <a:r>
              <a:rPr lang="en-GB" sz="2000" i="1" dirty="0">
                <a:solidFill>
                  <a:srgbClr val="F79BFF"/>
                </a:solidFill>
                <a:effectLst/>
                <a:latin typeface="Source Sans Pro" panose="020B0503030403020204" pitchFamily="34" charset="0"/>
                <a:ea typeface="Calibri" panose="020F0502020204030204" pitchFamily="34" charset="0"/>
              </a:rPr>
              <a:t>SD</a:t>
            </a:r>
            <a:r>
              <a:rPr lang="en-GB" sz="2000" dirty="0">
                <a:solidFill>
                  <a:srgbClr val="F79BFF"/>
                </a:solidFill>
                <a:effectLst/>
                <a:latin typeface="Source Sans Pro" panose="020B0503030403020204" pitchFamily="34" charset="0"/>
                <a:ea typeface="Calibri" panose="020F0502020204030204" pitchFamily="34" charset="0"/>
              </a:rPr>
              <a:t> = 0.33</a:t>
            </a:r>
            <a:endParaRPr lang="en-GB" sz="2000" dirty="0">
              <a:solidFill>
                <a:srgbClr val="F79BFF"/>
              </a:solidFill>
              <a:latin typeface="Source Sans Pro" panose="020B0503030403020204" pitchFamily="34" charset="0"/>
              <a:ea typeface="Source Code Pro" panose="020B0509030403020204" pitchFamily="49" charset="0"/>
            </a:endParaRPr>
          </a:p>
        </p:txBody>
      </p:sp>
      <p:sp>
        <p:nvSpPr>
          <p:cNvPr id="11" name="TextBox 10">
            <a:extLst>
              <a:ext uri="{FF2B5EF4-FFF2-40B4-BE49-F238E27FC236}">
                <a16:creationId xmlns:a16="http://schemas.microsoft.com/office/drawing/2014/main" id="{3474AF95-2F54-D704-A008-B5A26EF09C06}"/>
              </a:ext>
            </a:extLst>
          </p:cNvPr>
          <p:cNvSpPr txBox="1"/>
          <p:nvPr/>
        </p:nvSpPr>
        <p:spPr>
          <a:xfrm>
            <a:off x="2354188" y="1794794"/>
            <a:ext cx="1800000" cy="707886"/>
          </a:xfrm>
          <a:prstGeom prst="rect">
            <a:avLst/>
          </a:prstGeom>
          <a:noFill/>
        </p:spPr>
        <p:txBody>
          <a:bodyPr wrap="square" rtlCol="0">
            <a:spAutoFit/>
          </a:bodyPr>
          <a:lstStyle/>
          <a:p>
            <a:r>
              <a:rPr lang="en-GB" sz="2000" i="1" dirty="0">
                <a:solidFill>
                  <a:srgbClr val="FADD7F"/>
                </a:solidFill>
                <a:effectLst/>
                <a:latin typeface="Source Sans Pro" panose="020B0503030403020204" pitchFamily="34" charset="0"/>
                <a:ea typeface="Calibri" panose="020F0502020204030204" pitchFamily="34" charset="0"/>
              </a:rPr>
              <a:t>M</a:t>
            </a:r>
            <a:r>
              <a:rPr lang="en-GB" sz="2000" dirty="0">
                <a:solidFill>
                  <a:srgbClr val="FADD7F"/>
                </a:solidFill>
                <a:effectLst/>
                <a:latin typeface="Source Sans Pro" panose="020B0503030403020204" pitchFamily="34" charset="0"/>
                <a:ea typeface="Calibri" panose="020F0502020204030204" pitchFamily="34" charset="0"/>
              </a:rPr>
              <a:t> = 1.75</a:t>
            </a:r>
          </a:p>
          <a:p>
            <a:r>
              <a:rPr lang="en-GB" sz="2000" i="1" dirty="0">
                <a:solidFill>
                  <a:srgbClr val="FADD7F"/>
                </a:solidFill>
                <a:effectLst/>
                <a:latin typeface="Source Sans Pro" panose="020B0503030403020204" pitchFamily="34" charset="0"/>
                <a:ea typeface="Calibri" panose="020F0502020204030204" pitchFamily="34" charset="0"/>
              </a:rPr>
              <a:t>SD</a:t>
            </a:r>
            <a:r>
              <a:rPr lang="en-GB" sz="2000" dirty="0">
                <a:solidFill>
                  <a:srgbClr val="FADD7F"/>
                </a:solidFill>
                <a:effectLst/>
                <a:latin typeface="Source Sans Pro" panose="020B0503030403020204" pitchFamily="34" charset="0"/>
                <a:ea typeface="Calibri" panose="020F0502020204030204" pitchFamily="34" charset="0"/>
              </a:rPr>
              <a:t> = 0.56</a:t>
            </a:r>
            <a:endParaRPr lang="en-GB" sz="2000" dirty="0">
              <a:solidFill>
                <a:srgbClr val="FADD7F"/>
              </a:solidFill>
              <a:latin typeface="Source Sans Pro" panose="020B0503030403020204" pitchFamily="34" charset="0"/>
              <a:ea typeface="Source Code Pro" panose="020B0509030403020204" pitchFamily="49" charset="0"/>
            </a:endParaRPr>
          </a:p>
        </p:txBody>
      </p:sp>
    </p:spTree>
    <p:custDataLst>
      <p:tags r:id="rId1"/>
    </p:custDataLst>
    <p:extLst>
      <p:ext uri="{BB962C8B-B14F-4D97-AF65-F5344CB8AC3E}">
        <p14:creationId xmlns:p14="http://schemas.microsoft.com/office/powerpoint/2010/main" val="2990175819"/>
      </p:ext>
    </p:extLst>
  </p:cSld>
  <p:clrMapOvr>
    <a:masterClrMapping/>
  </p:clrMapOvr>
  <mc:AlternateContent xmlns:mc="http://schemas.openxmlformats.org/markup-compatibility/2006" xmlns:p14="http://schemas.microsoft.com/office/powerpoint/2010/main">
    <mc:Choice Requires="p14">
      <p:transition spd="slow" p14:dur="2000" advTm="74654"/>
    </mc:Choice>
    <mc:Fallback xmlns="">
      <p:transition spd="slow" advTm="74654"/>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Non-decision times (</a:t>
            </a:r>
            <a:r>
              <a:rPr lang="en-GB" i="1" dirty="0"/>
              <a:t>t0</a:t>
            </a:r>
            <a:r>
              <a:rPr lang="en-GB" dirty="0"/>
              <a:t>) across trial types</a:t>
            </a:r>
          </a:p>
        </p:txBody>
      </p:sp>
      <p:sp>
        <p:nvSpPr>
          <p:cNvPr id="4" name="Text Placeholder 3">
            <a:extLst>
              <a:ext uri="{FF2B5EF4-FFF2-40B4-BE49-F238E27FC236}">
                <a16:creationId xmlns:a16="http://schemas.microsoft.com/office/drawing/2014/main" id="{365C45D6-A2AC-ECD5-F3FA-9017D05F0B07}"/>
              </a:ext>
            </a:extLst>
          </p:cNvPr>
          <p:cNvSpPr>
            <a:spLocks noGrp="1"/>
          </p:cNvSpPr>
          <p:nvPr>
            <p:ph type="body" sz="quarter" idx="14"/>
          </p:nvPr>
        </p:nvSpPr>
        <p:spPr>
          <a:xfrm>
            <a:off x="128200" y="858450"/>
            <a:ext cx="8818950" cy="2982259"/>
          </a:xfrm>
        </p:spPr>
        <p:txBody>
          <a:bodyPr/>
          <a:lstStyle/>
          <a:p>
            <a:r>
              <a:rPr lang="en-GB" b="1" dirty="0">
                <a:solidFill>
                  <a:schemeClr val="tx2"/>
                </a:solidFill>
              </a:rPr>
              <a:t>Decisive evidence </a:t>
            </a:r>
            <a:r>
              <a:rPr lang="en-GB" dirty="0"/>
              <a:t>in favour of a main effect of expertise group on </a:t>
            </a:r>
            <a:r>
              <a:rPr lang="en-GB" b="1" dirty="0"/>
              <a:t>single trial non-decision times (</a:t>
            </a:r>
            <a:r>
              <a:rPr lang="en-GB" b="1" i="1" dirty="0"/>
              <a:t>t0</a:t>
            </a:r>
            <a:r>
              <a:rPr lang="en-GB" b="1" dirty="0"/>
              <a:t>): </a:t>
            </a:r>
            <a:r>
              <a:rPr lang="en-GB" b="1" i="1" dirty="0">
                <a:solidFill>
                  <a:schemeClr val="accent3"/>
                </a:solidFill>
              </a:rPr>
              <a:t>p </a:t>
            </a:r>
            <a:r>
              <a:rPr lang="en-GB" b="1" dirty="0">
                <a:solidFill>
                  <a:schemeClr val="accent3"/>
                </a:solidFill>
              </a:rPr>
              <a:t>&lt;.001, BF = 279.59</a:t>
            </a:r>
          </a:p>
          <a:p>
            <a:r>
              <a:rPr lang="en-GB" b="1" dirty="0">
                <a:solidFill>
                  <a:schemeClr val="tx2"/>
                </a:solidFill>
              </a:rPr>
              <a:t>No evidence </a:t>
            </a:r>
            <a:r>
              <a:rPr lang="en-GB" dirty="0"/>
              <a:t>in favour of a main effect of expertise group on </a:t>
            </a:r>
            <a:r>
              <a:rPr lang="en-GB" b="1" dirty="0"/>
              <a:t>repetition trial non-decision times (</a:t>
            </a:r>
            <a:r>
              <a:rPr lang="en-GB" b="1" i="1" dirty="0"/>
              <a:t>t0</a:t>
            </a:r>
            <a:r>
              <a:rPr lang="en-GB" b="1" dirty="0"/>
              <a:t>): </a:t>
            </a:r>
            <a:r>
              <a:rPr lang="en-GB" i="1" dirty="0">
                <a:solidFill>
                  <a:schemeClr val="bg2"/>
                </a:solidFill>
              </a:rPr>
              <a:t>p </a:t>
            </a:r>
            <a:r>
              <a:rPr lang="en-GB" dirty="0">
                <a:solidFill>
                  <a:schemeClr val="bg2"/>
                </a:solidFill>
              </a:rPr>
              <a:t>=.204, BF = 0.18</a:t>
            </a:r>
          </a:p>
          <a:p>
            <a:r>
              <a:rPr lang="en-GB" b="1" dirty="0">
                <a:solidFill>
                  <a:schemeClr val="tx2"/>
                </a:solidFill>
              </a:rPr>
              <a:t>No evidence </a:t>
            </a:r>
            <a:r>
              <a:rPr lang="en-GB" dirty="0"/>
              <a:t>in favour of a main effect of expertise group on </a:t>
            </a:r>
            <a:r>
              <a:rPr lang="en-GB" b="1" dirty="0"/>
              <a:t>switch trial non-decision times (</a:t>
            </a:r>
            <a:r>
              <a:rPr lang="en-GB" b="1" i="1" dirty="0"/>
              <a:t>t0</a:t>
            </a:r>
            <a:r>
              <a:rPr lang="en-GB" b="1" dirty="0"/>
              <a:t>): </a:t>
            </a:r>
            <a:r>
              <a:rPr lang="en-GB" i="1" dirty="0">
                <a:solidFill>
                  <a:schemeClr val="bg2"/>
                </a:solidFill>
              </a:rPr>
              <a:t>p </a:t>
            </a:r>
            <a:r>
              <a:rPr lang="en-GB" dirty="0">
                <a:solidFill>
                  <a:schemeClr val="bg2"/>
                </a:solidFill>
              </a:rPr>
              <a:t>=.900, BF = 0.03</a:t>
            </a:r>
            <a:endParaRPr lang="en-GB" b="1" dirty="0">
              <a:solidFill>
                <a:schemeClr val="accent3"/>
              </a:solidFill>
            </a:endParaRPr>
          </a:p>
          <a:p>
            <a:endParaRPr lang="en-GB" b="1" dirty="0">
              <a:solidFill>
                <a:schemeClr val="accent3"/>
              </a:solidFill>
            </a:endParaRPr>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23</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spTree>
    <p:custDataLst>
      <p:tags r:id="rId1"/>
    </p:custDataLst>
    <p:extLst>
      <p:ext uri="{BB962C8B-B14F-4D97-AF65-F5344CB8AC3E}">
        <p14:creationId xmlns:p14="http://schemas.microsoft.com/office/powerpoint/2010/main" val="2091183913"/>
      </p:ext>
    </p:extLst>
  </p:cSld>
  <p:clrMapOvr>
    <a:masterClrMapping/>
  </p:clrMapOvr>
  <mc:AlternateContent xmlns:mc="http://schemas.openxmlformats.org/markup-compatibility/2006" xmlns:p14="http://schemas.microsoft.com/office/powerpoint/2010/main">
    <mc:Choice Requires="p14">
      <p:transition spd="slow" p14:dur="2000" advTm="74654"/>
    </mc:Choice>
    <mc:Fallback xmlns="">
      <p:transition spd="slow" advTm="7465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7" descr="A group of colorful shapes&#10;&#10;Description automatically generated">
            <a:extLst>
              <a:ext uri="{FF2B5EF4-FFF2-40B4-BE49-F238E27FC236}">
                <a16:creationId xmlns:a16="http://schemas.microsoft.com/office/drawing/2014/main" id="{CEF42070-9D82-78A9-BA28-AEF3E80E378B}"/>
              </a:ext>
            </a:extLst>
          </p:cNvPr>
          <p:cNvPicPr>
            <a:picLocks noChangeAspect="1"/>
          </p:cNvPicPr>
          <p:nvPr/>
        </p:nvPicPr>
        <p:blipFill>
          <a:blip r:embed="rId4"/>
          <a:stretch>
            <a:fillRect/>
          </a:stretch>
        </p:blipFill>
        <p:spPr>
          <a:xfrm>
            <a:off x="1692000" y="1794794"/>
            <a:ext cx="5760000" cy="2880000"/>
          </a:xfrm>
          <a:prstGeom prst="rect">
            <a:avLst/>
          </a:prstGeom>
        </p:spPr>
      </p:pic>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Single trial Non-decision times (</a:t>
            </a:r>
            <a:r>
              <a:rPr lang="en-GB" i="1" dirty="0"/>
              <a:t>t0</a:t>
            </a:r>
            <a:r>
              <a:rPr lang="en-GB" dirty="0"/>
              <a:t>) </a:t>
            </a:r>
          </a:p>
        </p:txBody>
      </p:sp>
      <p:sp>
        <p:nvSpPr>
          <p:cNvPr id="5" name="Text Placeholder 4">
            <a:extLst>
              <a:ext uri="{FF2B5EF4-FFF2-40B4-BE49-F238E27FC236}">
                <a16:creationId xmlns:a16="http://schemas.microsoft.com/office/drawing/2014/main" id="{5C8E2F7A-CF82-B982-C774-CE5B3B821CD9}"/>
              </a:ext>
            </a:extLst>
          </p:cNvPr>
          <p:cNvSpPr>
            <a:spLocks noGrp="1"/>
          </p:cNvSpPr>
          <p:nvPr>
            <p:ph type="body" sz="quarter" idx="14"/>
          </p:nvPr>
        </p:nvSpPr>
        <p:spPr/>
        <p:txBody>
          <a:bodyPr/>
          <a:lstStyle/>
          <a:p>
            <a:r>
              <a:rPr lang="en-GB" b="1" dirty="0">
                <a:solidFill>
                  <a:schemeClr val="tx2"/>
                </a:solidFill>
              </a:rPr>
              <a:t>Decisive evidence </a:t>
            </a:r>
            <a:r>
              <a:rPr lang="en-GB" dirty="0"/>
              <a:t>in favour of a main effect of expertise group on </a:t>
            </a:r>
            <a:r>
              <a:rPr lang="en-GB" b="1" dirty="0"/>
              <a:t>single trial non-decision times (</a:t>
            </a:r>
            <a:r>
              <a:rPr lang="en-GB" b="1" i="1" dirty="0"/>
              <a:t>t0</a:t>
            </a:r>
            <a:r>
              <a:rPr lang="en-GB" b="1" dirty="0"/>
              <a:t>): </a:t>
            </a:r>
            <a:r>
              <a:rPr lang="en-GB" b="1" i="1" dirty="0">
                <a:solidFill>
                  <a:schemeClr val="accent3"/>
                </a:solidFill>
              </a:rPr>
              <a:t>p </a:t>
            </a:r>
            <a:r>
              <a:rPr lang="en-GB" b="1" dirty="0">
                <a:solidFill>
                  <a:schemeClr val="accent3"/>
                </a:solidFill>
              </a:rPr>
              <a:t>&lt;.001, BF = 279.59</a:t>
            </a:r>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24</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sp>
        <p:nvSpPr>
          <p:cNvPr id="31" name="Text Placeholder 2">
            <a:extLst>
              <a:ext uri="{FF2B5EF4-FFF2-40B4-BE49-F238E27FC236}">
                <a16:creationId xmlns:a16="http://schemas.microsoft.com/office/drawing/2014/main" id="{F4C15713-DF9C-A11D-AA44-077022EBFB2D}"/>
              </a:ext>
            </a:extLst>
          </p:cNvPr>
          <p:cNvSpPr txBox="1">
            <a:spLocks/>
          </p:cNvSpPr>
          <p:nvPr/>
        </p:nvSpPr>
        <p:spPr>
          <a:xfrm>
            <a:off x="1305483" y="4632119"/>
            <a:ext cx="7331455" cy="39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dk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r>
              <a:rPr lang="en-US" sz="1400" b="1" dirty="0" err="1"/>
              <a:t>raincloudplots</a:t>
            </a:r>
            <a:r>
              <a:rPr lang="en-US" sz="1400" dirty="0"/>
              <a:t> and </a:t>
            </a:r>
            <a:r>
              <a:rPr lang="en-US" sz="1400" b="1" dirty="0" err="1"/>
              <a:t>PupillometryR</a:t>
            </a:r>
            <a:r>
              <a:rPr lang="en-US" sz="1400" dirty="0"/>
              <a:t> packages in R</a:t>
            </a:r>
            <a:endParaRPr lang="en-GB" sz="1400" dirty="0"/>
          </a:p>
        </p:txBody>
      </p:sp>
      <p:sp>
        <p:nvSpPr>
          <p:cNvPr id="9" name="TextBox 8">
            <a:extLst>
              <a:ext uri="{FF2B5EF4-FFF2-40B4-BE49-F238E27FC236}">
                <a16:creationId xmlns:a16="http://schemas.microsoft.com/office/drawing/2014/main" id="{5B91A994-E74C-D123-F006-6D3DFC5B034A}"/>
              </a:ext>
            </a:extLst>
          </p:cNvPr>
          <p:cNvSpPr txBox="1"/>
          <p:nvPr/>
        </p:nvSpPr>
        <p:spPr>
          <a:xfrm>
            <a:off x="3743316" y="1794794"/>
            <a:ext cx="1800000" cy="707886"/>
          </a:xfrm>
          <a:prstGeom prst="rect">
            <a:avLst/>
          </a:prstGeom>
          <a:noFill/>
        </p:spPr>
        <p:txBody>
          <a:bodyPr wrap="square" rtlCol="0">
            <a:spAutoFit/>
          </a:bodyPr>
          <a:lstStyle/>
          <a:p>
            <a:r>
              <a:rPr lang="en-GB" sz="2000" i="1" dirty="0">
                <a:solidFill>
                  <a:srgbClr val="F79BFF"/>
                </a:solidFill>
                <a:effectLst/>
                <a:latin typeface="Source Sans Pro" panose="020B0503030403020204" pitchFamily="34" charset="0"/>
                <a:ea typeface="Calibri" panose="020F0502020204030204" pitchFamily="34" charset="0"/>
              </a:rPr>
              <a:t>M </a:t>
            </a:r>
            <a:r>
              <a:rPr lang="en-GB" sz="2000" dirty="0">
                <a:solidFill>
                  <a:srgbClr val="F79BFF"/>
                </a:solidFill>
                <a:effectLst/>
                <a:latin typeface="Source Sans Pro" panose="020B0503030403020204" pitchFamily="34" charset="0"/>
                <a:ea typeface="Calibri" panose="020F0502020204030204" pitchFamily="34" charset="0"/>
              </a:rPr>
              <a:t>= 0.28</a:t>
            </a:r>
          </a:p>
          <a:p>
            <a:r>
              <a:rPr lang="en-GB" sz="2000" i="1" dirty="0">
                <a:solidFill>
                  <a:srgbClr val="F79BFF"/>
                </a:solidFill>
                <a:effectLst/>
                <a:latin typeface="Source Sans Pro" panose="020B0503030403020204" pitchFamily="34" charset="0"/>
                <a:ea typeface="Calibri" panose="020F0502020204030204" pitchFamily="34" charset="0"/>
              </a:rPr>
              <a:t>SD </a:t>
            </a:r>
            <a:r>
              <a:rPr lang="en-GB" sz="2000" dirty="0">
                <a:solidFill>
                  <a:srgbClr val="F79BFF"/>
                </a:solidFill>
                <a:effectLst/>
                <a:latin typeface="Source Sans Pro" panose="020B0503030403020204" pitchFamily="34" charset="0"/>
                <a:ea typeface="Calibri" panose="020F0502020204030204" pitchFamily="34" charset="0"/>
              </a:rPr>
              <a:t>= 0.07</a:t>
            </a:r>
            <a:endParaRPr lang="en-GB" sz="2000" dirty="0">
              <a:solidFill>
                <a:srgbClr val="F79BFF"/>
              </a:solidFill>
              <a:latin typeface="Source Sans Pro" panose="020B0503030403020204" pitchFamily="34" charset="0"/>
              <a:ea typeface="Source Code Pro" panose="020B0509030403020204" pitchFamily="49" charset="0"/>
            </a:endParaRPr>
          </a:p>
        </p:txBody>
      </p:sp>
      <p:sp>
        <p:nvSpPr>
          <p:cNvPr id="11" name="TextBox 10">
            <a:extLst>
              <a:ext uri="{FF2B5EF4-FFF2-40B4-BE49-F238E27FC236}">
                <a16:creationId xmlns:a16="http://schemas.microsoft.com/office/drawing/2014/main" id="{3474AF95-2F54-D704-A008-B5A26EF09C06}"/>
              </a:ext>
            </a:extLst>
          </p:cNvPr>
          <p:cNvSpPr txBox="1"/>
          <p:nvPr/>
        </p:nvSpPr>
        <p:spPr>
          <a:xfrm>
            <a:off x="2354188" y="1794794"/>
            <a:ext cx="1800000" cy="707886"/>
          </a:xfrm>
          <a:prstGeom prst="rect">
            <a:avLst/>
          </a:prstGeom>
          <a:noFill/>
        </p:spPr>
        <p:txBody>
          <a:bodyPr wrap="square" rtlCol="0">
            <a:spAutoFit/>
          </a:bodyPr>
          <a:lstStyle/>
          <a:p>
            <a:r>
              <a:rPr lang="en-GB" sz="2000" i="1" dirty="0">
                <a:solidFill>
                  <a:srgbClr val="FADD7F"/>
                </a:solidFill>
                <a:effectLst/>
                <a:latin typeface="Source Sans Pro" panose="020B0503030403020204" pitchFamily="34" charset="0"/>
                <a:ea typeface="Calibri" panose="020F0502020204030204" pitchFamily="34" charset="0"/>
              </a:rPr>
              <a:t>M </a:t>
            </a:r>
            <a:r>
              <a:rPr lang="en-GB" sz="2000" dirty="0">
                <a:solidFill>
                  <a:srgbClr val="FADD7F"/>
                </a:solidFill>
                <a:effectLst/>
                <a:latin typeface="Source Sans Pro" panose="020B0503030403020204" pitchFamily="34" charset="0"/>
                <a:ea typeface="Calibri" panose="020F0502020204030204" pitchFamily="34" charset="0"/>
              </a:rPr>
              <a:t>= 0.29</a:t>
            </a:r>
          </a:p>
          <a:p>
            <a:r>
              <a:rPr lang="en-GB" sz="2000" i="1" dirty="0">
                <a:solidFill>
                  <a:srgbClr val="FADD7F"/>
                </a:solidFill>
                <a:effectLst/>
                <a:latin typeface="Source Sans Pro" panose="020B0503030403020204" pitchFamily="34" charset="0"/>
                <a:ea typeface="Calibri" panose="020F0502020204030204" pitchFamily="34" charset="0"/>
              </a:rPr>
              <a:t>SD </a:t>
            </a:r>
            <a:r>
              <a:rPr lang="en-GB" sz="2000" dirty="0">
                <a:solidFill>
                  <a:srgbClr val="FADD7F"/>
                </a:solidFill>
                <a:effectLst/>
                <a:latin typeface="Source Sans Pro" panose="020B0503030403020204" pitchFamily="34" charset="0"/>
                <a:ea typeface="Calibri" panose="020F0502020204030204" pitchFamily="34" charset="0"/>
              </a:rPr>
              <a:t>= 0.08</a:t>
            </a:r>
            <a:endParaRPr lang="en-GB" sz="2000" dirty="0">
              <a:solidFill>
                <a:srgbClr val="FADD7F"/>
              </a:solidFill>
              <a:latin typeface="Source Sans Pro" panose="020B0503030403020204" pitchFamily="34" charset="0"/>
              <a:ea typeface="Source Code Pro" panose="020B0509030403020204" pitchFamily="49" charset="0"/>
            </a:endParaRPr>
          </a:p>
        </p:txBody>
      </p:sp>
      <p:sp>
        <p:nvSpPr>
          <p:cNvPr id="4" name="TextBox 3">
            <a:extLst>
              <a:ext uri="{FF2B5EF4-FFF2-40B4-BE49-F238E27FC236}">
                <a16:creationId xmlns:a16="http://schemas.microsoft.com/office/drawing/2014/main" id="{B5BDDFB2-47A5-C8E6-E700-324B6679C07C}"/>
              </a:ext>
            </a:extLst>
          </p:cNvPr>
          <p:cNvSpPr txBox="1"/>
          <p:nvPr/>
        </p:nvSpPr>
        <p:spPr>
          <a:xfrm>
            <a:off x="6301696" y="1794794"/>
            <a:ext cx="1800000" cy="707886"/>
          </a:xfrm>
          <a:prstGeom prst="rect">
            <a:avLst/>
          </a:prstGeom>
          <a:noFill/>
        </p:spPr>
        <p:txBody>
          <a:bodyPr wrap="square" rtlCol="0">
            <a:spAutoFit/>
          </a:bodyPr>
          <a:lstStyle/>
          <a:p>
            <a:r>
              <a:rPr lang="en-GB" sz="2000" i="1" dirty="0">
                <a:solidFill>
                  <a:srgbClr val="7FFF7F"/>
                </a:solidFill>
                <a:effectLst/>
                <a:latin typeface="Source Sans Pro" panose="020B0503030403020204" pitchFamily="34" charset="0"/>
                <a:ea typeface="Calibri" panose="020F0502020204030204" pitchFamily="34" charset="0"/>
              </a:rPr>
              <a:t>M </a:t>
            </a:r>
            <a:r>
              <a:rPr lang="en-GB" sz="2000" dirty="0">
                <a:solidFill>
                  <a:srgbClr val="7FFF7F"/>
                </a:solidFill>
                <a:effectLst/>
                <a:latin typeface="Source Sans Pro" panose="020B0503030403020204" pitchFamily="34" charset="0"/>
                <a:ea typeface="Calibri" panose="020F0502020204030204" pitchFamily="34" charset="0"/>
              </a:rPr>
              <a:t>= 0.23</a:t>
            </a:r>
          </a:p>
          <a:p>
            <a:r>
              <a:rPr lang="en-GB" sz="2000" i="1" dirty="0">
                <a:solidFill>
                  <a:srgbClr val="7FFF7F"/>
                </a:solidFill>
                <a:effectLst/>
                <a:latin typeface="Source Sans Pro" panose="020B0503030403020204" pitchFamily="34" charset="0"/>
                <a:ea typeface="Calibri" panose="020F0502020204030204" pitchFamily="34" charset="0"/>
              </a:rPr>
              <a:t>SD </a:t>
            </a:r>
            <a:r>
              <a:rPr lang="en-GB" sz="2000" dirty="0">
                <a:solidFill>
                  <a:srgbClr val="7FFF7F"/>
                </a:solidFill>
                <a:effectLst/>
                <a:latin typeface="Source Sans Pro" panose="020B0503030403020204" pitchFamily="34" charset="0"/>
                <a:ea typeface="Calibri" panose="020F0502020204030204" pitchFamily="34" charset="0"/>
              </a:rPr>
              <a:t>= 0.10</a:t>
            </a:r>
            <a:endParaRPr lang="en-GB" sz="2000" dirty="0">
              <a:solidFill>
                <a:srgbClr val="7FFF7F"/>
              </a:solidFill>
              <a:latin typeface="Source Sans Pro" panose="020B0503030403020204" pitchFamily="34" charset="0"/>
              <a:ea typeface="Source Code Pro" panose="020B0509030403020204" pitchFamily="49" charset="0"/>
            </a:endParaRPr>
          </a:p>
        </p:txBody>
      </p:sp>
    </p:spTree>
    <p:custDataLst>
      <p:tags r:id="rId1"/>
    </p:custDataLst>
    <p:extLst>
      <p:ext uri="{BB962C8B-B14F-4D97-AF65-F5344CB8AC3E}">
        <p14:creationId xmlns:p14="http://schemas.microsoft.com/office/powerpoint/2010/main" val="650412560"/>
      </p:ext>
    </p:extLst>
  </p:cSld>
  <p:clrMapOvr>
    <a:masterClrMapping/>
  </p:clrMapOvr>
  <mc:AlternateContent xmlns:mc="http://schemas.openxmlformats.org/markup-compatibility/2006" xmlns:p14="http://schemas.microsoft.com/office/powerpoint/2010/main">
    <mc:Choice Requires="p14">
      <p:transition spd="slow" p14:dur="2000" advTm="74654"/>
    </mc:Choice>
    <mc:Fallback xmlns="">
      <p:transition spd="slow" advTm="74654"/>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9BA1D-DA12-7B1A-E199-9E00E914AD43}"/>
              </a:ext>
            </a:extLst>
          </p:cNvPr>
          <p:cNvSpPr>
            <a:spLocks noGrp="1"/>
          </p:cNvSpPr>
          <p:nvPr>
            <p:ph type="title"/>
          </p:nvPr>
        </p:nvSpPr>
        <p:spPr/>
        <p:txBody>
          <a:bodyPr/>
          <a:lstStyle/>
          <a:p>
            <a:r>
              <a:rPr lang="en-US" sz="3200" dirty="0"/>
              <a:t>Cognitively stimulating leisure activities</a:t>
            </a:r>
          </a:p>
        </p:txBody>
      </p:sp>
      <p:sp>
        <p:nvSpPr>
          <p:cNvPr id="9" name="Text Placeholder 8">
            <a:extLst>
              <a:ext uri="{FF2B5EF4-FFF2-40B4-BE49-F238E27FC236}">
                <a16:creationId xmlns:a16="http://schemas.microsoft.com/office/drawing/2014/main" id="{E7D0745C-39A5-D8A9-4437-F6BDC34603DA}"/>
              </a:ext>
            </a:extLst>
          </p:cNvPr>
          <p:cNvSpPr>
            <a:spLocks noGrp="1"/>
          </p:cNvSpPr>
          <p:nvPr>
            <p:ph type="body" sz="quarter" idx="14"/>
          </p:nvPr>
        </p:nvSpPr>
        <p:spPr/>
        <p:txBody>
          <a:bodyPr/>
          <a:lstStyle/>
          <a:p>
            <a:r>
              <a:rPr lang="en-GB" dirty="0"/>
              <a:t>Engagement in leisure activities contributes to a </a:t>
            </a:r>
            <a:r>
              <a:rPr lang="en-GB" b="1" dirty="0"/>
              <a:t>healthy lifestyle</a:t>
            </a:r>
            <a:r>
              <a:rPr lang="en-GB" dirty="0"/>
              <a:t>, but those with </a:t>
            </a:r>
            <a:r>
              <a:rPr lang="en-GB" b="1" dirty="0"/>
              <a:t>greater cognitive challenge </a:t>
            </a:r>
            <a:r>
              <a:rPr lang="en-GB" dirty="0"/>
              <a:t>show more potential for inducing cognitive improvements </a:t>
            </a:r>
            <a:r>
              <a:rPr lang="en-GB" i="1" dirty="0">
                <a:solidFill>
                  <a:schemeClr val="tx2"/>
                </a:solidFill>
              </a:rPr>
              <a:t>(von Bastian, Hyde &amp; Jiang, 2023)</a:t>
            </a:r>
          </a:p>
        </p:txBody>
      </p:sp>
      <p:sp>
        <p:nvSpPr>
          <p:cNvPr id="12" name="Slide Number Placeholder 11">
            <a:extLst>
              <a:ext uri="{FF2B5EF4-FFF2-40B4-BE49-F238E27FC236}">
                <a16:creationId xmlns:a16="http://schemas.microsoft.com/office/drawing/2014/main" id="{830B9405-8972-4DC7-1073-D688C15F9DF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3</a:t>
            </a:fld>
            <a:endParaRPr lang="en-GB"/>
          </a:p>
        </p:txBody>
      </p:sp>
      <p:pic>
        <p:nvPicPr>
          <p:cNvPr id="45" name="Picture 44">
            <a:extLst>
              <a:ext uri="{FF2B5EF4-FFF2-40B4-BE49-F238E27FC236}">
                <a16:creationId xmlns:a16="http://schemas.microsoft.com/office/drawing/2014/main" id="{64AEF1BF-B362-E235-03B7-EA20E1A72BE6}"/>
              </a:ext>
            </a:extLst>
          </p:cNvPr>
          <p:cNvPicPr>
            <a:picLocks noChangeAspect="1"/>
          </p:cNvPicPr>
          <p:nvPr/>
        </p:nvPicPr>
        <p:blipFill>
          <a:blip r:embed="rId4"/>
          <a:stretch>
            <a:fillRect/>
          </a:stretch>
        </p:blipFill>
        <p:spPr>
          <a:xfrm>
            <a:off x="2253573" y="2314414"/>
            <a:ext cx="4636853" cy="2396986"/>
          </a:xfrm>
          <a:prstGeom prst="rect">
            <a:avLst/>
          </a:prstGeom>
        </p:spPr>
      </p:pic>
    </p:spTree>
    <p:custDataLst>
      <p:tags r:id="rId1"/>
    </p:custDataLst>
    <p:extLst>
      <p:ext uri="{BB962C8B-B14F-4D97-AF65-F5344CB8AC3E}">
        <p14:creationId xmlns:p14="http://schemas.microsoft.com/office/powerpoint/2010/main" val="2046486784"/>
      </p:ext>
    </p:extLst>
  </p:cSld>
  <p:clrMapOvr>
    <a:masterClrMapping/>
  </p:clrMapOvr>
  <mc:AlternateContent xmlns:mc="http://schemas.openxmlformats.org/markup-compatibility/2006" xmlns:p14="http://schemas.microsoft.com/office/powerpoint/2010/main">
    <mc:Choice Requires="p14">
      <p:transition spd="slow" p14:dur="2000" advTm="74228"/>
    </mc:Choice>
    <mc:Fallback xmlns="">
      <p:transition spd="slow" advTm="7422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E4DB2-C90A-A842-04A1-58C69892D883}"/>
              </a:ext>
            </a:extLst>
          </p:cNvPr>
          <p:cNvSpPr>
            <a:spLocks noGrp="1"/>
          </p:cNvSpPr>
          <p:nvPr>
            <p:ph type="title"/>
          </p:nvPr>
        </p:nvSpPr>
        <p:spPr/>
        <p:txBody>
          <a:bodyPr>
            <a:normAutofit fontScale="90000"/>
          </a:bodyPr>
          <a:lstStyle/>
          <a:p>
            <a:r>
              <a:rPr lang="en-GB" sz="3600" dirty="0"/>
              <a:t>Video games and cognition</a:t>
            </a:r>
            <a:endParaRPr lang="en-GB" dirty="0"/>
          </a:p>
        </p:txBody>
      </p:sp>
      <p:sp>
        <p:nvSpPr>
          <p:cNvPr id="4" name="Text Placeholder 3">
            <a:extLst>
              <a:ext uri="{FF2B5EF4-FFF2-40B4-BE49-F238E27FC236}">
                <a16:creationId xmlns:a16="http://schemas.microsoft.com/office/drawing/2014/main" id="{503233D1-9F6C-2DEE-58A7-B858D9EC6E4C}"/>
              </a:ext>
            </a:extLst>
          </p:cNvPr>
          <p:cNvSpPr>
            <a:spLocks noGrp="1"/>
          </p:cNvSpPr>
          <p:nvPr>
            <p:ph type="body" sz="quarter" idx="13"/>
          </p:nvPr>
        </p:nvSpPr>
        <p:spPr>
          <a:xfrm>
            <a:off x="1054100" y="3122035"/>
            <a:ext cx="2314575" cy="541800"/>
          </a:xfrm>
        </p:spPr>
        <p:txBody>
          <a:bodyPr>
            <a:noAutofit/>
          </a:bodyPr>
          <a:lstStyle/>
          <a:p>
            <a:r>
              <a:rPr lang="en-GB" sz="2400" dirty="0"/>
              <a:t>Sala et al. </a:t>
            </a:r>
          </a:p>
          <a:p>
            <a:r>
              <a:rPr lang="en-GB" sz="2400" dirty="0"/>
              <a:t>(2018)</a:t>
            </a:r>
          </a:p>
        </p:txBody>
      </p:sp>
      <p:sp>
        <p:nvSpPr>
          <p:cNvPr id="5" name="Text Placeholder 4">
            <a:extLst>
              <a:ext uri="{FF2B5EF4-FFF2-40B4-BE49-F238E27FC236}">
                <a16:creationId xmlns:a16="http://schemas.microsoft.com/office/drawing/2014/main" id="{0DC43B53-69F8-826D-72FE-B307109A6E24}"/>
              </a:ext>
            </a:extLst>
          </p:cNvPr>
          <p:cNvSpPr>
            <a:spLocks noGrp="1"/>
          </p:cNvSpPr>
          <p:nvPr>
            <p:ph type="body" sz="quarter" idx="16"/>
          </p:nvPr>
        </p:nvSpPr>
        <p:spPr>
          <a:xfrm>
            <a:off x="1054100" y="3999734"/>
            <a:ext cx="2314575" cy="407075"/>
          </a:xfrm>
        </p:spPr>
        <p:txBody>
          <a:bodyPr/>
          <a:lstStyle/>
          <a:p>
            <a:r>
              <a:rPr lang="en-GB" dirty="0"/>
              <a:t>Across video game genres</a:t>
            </a:r>
          </a:p>
        </p:txBody>
      </p:sp>
      <p:sp>
        <p:nvSpPr>
          <p:cNvPr id="7" name="Text Placeholder 6">
            <a:extLst>
              <a:ext uri="{FF2B5EF4-FFF2-40B4-BE49-F238E27FC236}">
                <a16:creationId xmlns:a16="http://schemas.microsoft.com/office/drawing/2014/main" id="{3690A403-9361-1C4B-B5C5-4E1732681995}"/>
              </a:ext>
            </a:extLst>
          </p:cNvPr>
          <p:cNvSpPr>
            <a:spLocks noGrp="1"/>
          </p:cNvSpPr>
          <p:nvPr>
            <p:ph type="body" sz="quarter" idx="14"/>
          </p:nvPr>
        </p:nvSpPr>
        <p:spPr>
          <a:xfrm>
            <a:off x="3416300" y="3122036"/>
            <a:ext cx="2314575" cy="541800"/>
          </a:xfrm>
        </p:spPr>
        <p:txBody>
          <a:bodyPr/>
          <a:lstStyle/>
          <a:p>
            <a:r>
              <a:rPr lang="en-GB" sz="2400" dirty="0" err="1"/>
              <a:t>Bediou</a:t>
            </a:r>
            <a:r>
              <a:rPr lang="en-GB" sz="2400" dirty="0"/>
              <a:t> et al. (2018; 2023)</a:t>
            </a:r>
          </a:p>
        </p:txBody>
      </p:sp>
      <p:sp>
        <p:nvSpPr>
          <p:cNvPr id="8" name="Text Placeholder 7">
            <a:extLst>
              <a:ext uri="{FF2B5EF4-FFF2-40B4-BE49-F238E27FC236}">
                <a16:creationId xmlns:a16="http://schemas.microsoft.com/office/drawing/2014/main" id="{F9532462-6E5A-D04B-5297-5D9724DCB076}"/>
              </a:ext>
            </a:extLst>
          </p:cNvPr>
          <p:cNvSpPr>
            <a:spLocks noGrp="1"/>
          </p:cNvSpPr>
          <p:nvPr>
            <p:ph type="body" sz="quarter" idx="17"/>
          </p:nvPr>
        </p:nvSpPr>
        <p:spPr>
          <a:xfrm>
            <a:off x="3416300" y="3999735"/>
            <a:ext cx="2314575" cy="407074"/>
          </a:xfrm>
        </p:spPr>
        <p:txBody>
          <a:bodyPr/>
          <a:lstStyle/>
          <a:p>
            <a:r>
              <a:rPr lang="en-GB" dirty="0"/>
              <a:t>Action video games</a:t>
            </a:r>
          </a:p>
        </p:txBody>
      </p:sp>
      <p:sp>
        <p:nvSpPr>
          <p:cNvPr id="10" name="Text Placeholder 9">
            <a:extLst>
              <a:ext uri="{FF2B5EF4-FFF2-40B4-BE49-F238E27FC236}">
                <a16:creationId xmlns:a16="http://schemas.microsoft.com/office/drawing/2014/main" id="{218ACC08-20BC-ED53-4053-1DF7C252C524}"/>
              </a:ext>
            </a:extLst>
          </p:cNvPr>
          <p:cNvSpPr>
            <a:spLocks noGrp="1"/>
          </p:cNvSpPr>
          <p:nvPr>
            <p:ph type="body" sz="quarter" idx="15"/>
          </p:nvPr>
        </p:nvSpPr>
        <p:spPr>
          <a:xfrm>
            <a:off x="5784850" y="3122035"/>
            <a:ext cx="2314575" cy="541800"/>
          </a:xfrm>
        </p:spPr>
        <p:txBody>
          <a:bodyPr/>
          <a:lstStyle/>
          <a:p>
            <a:r>
              <a:rPr lang="en-GB" sz="2400" dirty="0"/>
              <a:t>Smith &amp; </a:t>
            </a:r>
            <a:r>
              <a:rPr lang="en-GB" sz="2400" dirty="0" err="1"/>
              <a:t>Basak</a:t>
            </a:r>
            <a:r>
              <a:rPr lang="en-GB" sz="2400" dirty="0"/>
              <a:t> (2023)</a:t>
            </a:r>
          </a:p>
        </p:txBody>
      </p:sp>
      <p:sp>
        <p:nvSpPr>
          <p:cNvPr id="11" name="Text Placeholder 10">
            <a:extLst>
              <a:ext uri="{FF2B5EF4-FFF2-40B4-BE49-F238E27FC236}">
                <a16:creationId xmlns:a16="http://schemas.microsoft.com/office/drawing/2014/main" id="{187EA166-E84C-81A7-E55C-89D716B70D2A}"/>
              </a:ext>
            </a:extLst>
          </p:cNvPr>
          <p:cNvSpPr>
            <a:spLocks noGrp="1"/>
          </p:cNvSpPr>
          <p:nvPr>
            <p:ph type="body" sz="quarter" idx="18"/>
          </p:nvPr>
        </p:nvSpPr>
        <p:spPr>
          <a:xfrm>
            <a:off x="5784850" y="3999733"/>
            <a:ext cx="2314575" cy="407075"/>
          </a:xfrm>
        </p:spPr>
        <p:txBody>
          <a:bodyPr/>
          <a:lstStyle/>
          <a:p>
            <a:r>
              <a:rPr lang="en-GB" dirty="0"/>
              <a:t>Specific gameplay features</a:t>
            </a:r>
          </a:p>
        </p:txBody>
      </p:sp>
      <p:sp>
        <p:nvSpPr>
          <p:cNvPr id="12" name="Slide Number Placeholder 11">
            <a:extLst>
              <a:ext uri="{FF2B5EF4-FFF2-40B4-BE49-F238E27FC236}">
                <a16:creationId xmlns:a16="http://schemas.microsoft.com/office/drawing/2014/main" id="{8E2E82F3-D1A6-2BBA-D1D2-4B894EA7990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4</a:t>
            </a:fld>
            <a:endParaRPr lang="en-GB"/>
          </a:p>
        </p:txBody>
      </p:sp>
      <p:pic>
        <p:nvPicPr>
          <p:cNvPr id="13" name="Picture Placeholder 23" descr="Badge Cross with solid fill">
            <a:extLst>
              <a:ext uri="{FF2B5EF4-FFF2-40B4-BE49-F238E27FC236}">
                <a16:creationId xmlns:a16="http://schemas.microsoft.com/office/drawing/2014/main" id="{79C4152A-48FF-E91F-76EA-DD9A497B89CF}"/>
              </a:ext>
            </a:extLst>
          </p:cNvPr>
          <p:cNvPicPr>
            <a:picLocks noGrp="1" noChangeAspect="1"/>
          </p:cNvPicPr>
          <p:nvPr>
            <p:ph type="pic" idx="2"/>
          </p:nvPr>
        </p:nvPicPr>
        <p:blipFill>
          <a:blip r:embed="rId3">
            <a:extLst>
              <a:ext uri="{96DAC541-7B7A-43D3-8B79-37D633B846F1}">
                <asvg:svgBlip xmlns:asvg="http://schemas.microsoft.com/office/drawing/2016/SVG/main" r:embed="rId4"/>
              </a:ext>
            </a:extLst>
          </a:blip>
          <a:srcRect/>
          <a:stretch>
            <a:fillRect/>
          </a:stretch>
        </p:blipFill>
        <p:spPr>
          <a:xfrm>
            <a:off x="1247775" y="1381125"/>
            <a:ext cx="1924050" cy="1924050"/>
          </a:xfrm>
          <a:prstGeom prst="ellipse">
            <a:avLst/>
          </a:prstGeom>
          <a:noFill/>
          <a:ln>
            <a:noFill/>
          </a:ln>
        </p:spPr>
      </p:pic>
      <p:pic>
        <p:nvPicPr>
          <p:cNvPr id="14" name="Picture Placeholder 13" descr="Badge Tick1 with solid fill">
            <a:extLst>
              <a:ext uri="{FF2B5EF4-FFF2-40B4-BE49-F238E27FC236}">
                <a16:creationId xmlns:a16="http://schemas.microsoft.com/office/drawing/2014/main" id="{006DCE93-ECBB-4055-FE0F-A075111F58C5}"/>
              </a:ext>
            </a:extLst>
          </p:cNvPr>
          <p:cNvPicPr>
            <a:picLocks noGrp="1" noChangeAspect="1"/>
          </p:cNvPicPr>
          <p:nvPr>
            <p:ph type="pic" idx="4"/>
          </p:nvPr>
        </p:nvPicPr>
        <p:blipFill>
          <a:blip r:embed="rId5">
            <a:extLst>
              <a:ext uri="{96DAC541-7B7A-43D3-8B79-37D633B846F1}">
                <asvg:svgBlip xmlns:asvg="http://schemas.microsoft.com/office/drawing/2016/SVG/main" r:embed="rId6"/>
              </a:ext>
            </a:extLst>
          </a:blip>
          <a:srcRect/>
          <a:stretch>
            <a:fillRect/>
          </a:stretch>
        </p:blipFill>
        <p:spPr>
          <a:xfrm>
            <a:off x="3609975" y="1381125"/>
            <a:ext cx="1924050" cy="1924050"/>
          </a:xfrm>
          <a:prstGeom prst="ellipse">
            <a:avLst/>
          </a:prstGeom>
          <a:noFill/>
          <a:ln>
            <a:noFill/>
          </a:ln>
        </p:spPr>
      </p:pic>
      <p:pic>
        <p:nvPicPr>
          <p:cNvPr id="15" name="Picture Placeholder 13" descr="Badge Tick1 with solid fill">
            <a:extLst>
              <a:ext uri="{FF2B5EF4-FFF2-40B4-BE49-F238E27FC236}">
                <a16:creationId xmlns:a16="http://schemas.microsoft.com/office/drawing/2014/main" id="{873A937C-B482-C799-19F1-0670470AF5A0}"/>
              </a:ext>
            </a:extLst>
          </p:cNvPr>
          <p:cNvPicPr>
            <a:picLocks noGrp="1" noChangeAspect="1"/>
          </p:cNvPicPr>
          <p:nvPr>
            <p:ph type="pic" idx="7"/>
          </p:nvPr>
        </p:nvPicPr>
        <p:blipFill>
          <a:blip r:embed="rId5">
            <a:extLst>
              <a:ext uri="{96DAC541-7B7A-43D3-8B79-37D633B846F1}">
                <asvg:svgBlip xmlns:asvg="http://schemas.microsoft.com/office/drawing/2016/SVG/main" r:embed="rId6"/>
              </a:ext>
            </a:extLst>
          </a:blip>
          <a:srcRect/>
          <a:stretch/>
        </p:blipFill>
        <p:spPr>
          <a:xfrm>
            <a:off x="5972175" y="1381125"/>
            <a:ext cx="1924050" cy="1924050"/>
          </a:xfrm>
        </p:spPr>
      </p:pic>
    </p:spTree>
    <p:extLst>
      <p:ext uri="{BB962C8B-B14F-4D97-AF65-F5344CB8AC3E}">
        <p14:creationId xmlns:p14="http://schemas.microsoft.com/office/powerpoint/2010/main" val="1143391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F9C68-44DF-E625-D0D2-5AFE35719E62}"/>
              </a:ext>
            </a:extLst>
          </p:cNvPr>
          <p:cNvSpPr>
            <a:spLocks noGrp="1"/>
          </p:cNvSpPr>
          <p:nvPr>
            <p:ph type="title"/>
          </p:nvPr>
        </p:nvSpPr>
        <p:spPr>
          <a:xfrm>
            <a:off x="128200" y="424575"/>
            <a:ext cx="4808250" cy="3251099"/>
          </a:xfrm>
        </p:spPr>
        <p:txBody>
          <a:bodyPr wrap="square" anchor="t">
            <a:normAutofit/>
          </a:bodyPr>
          <a:lstStyle/>
          <a:p>
            <a:pPr>
              <a:lnSpc>
                <a:spcPct val="90000"/>
              </a:lnSpc>
            </a:pPr>
            <a:r>
              <a:rPr lang="en-GB" sz="5000" dirty="0"/>
              <a:t>First-Person Shooter games</a:t>
            </a:r>
          </a:p>
        </p:txBody>
      </p:sp>
      <p:pic>
        <p:nvPicPr>
          <p:cNvPr id="3074" name="Picture 2" descr="Counter-Strike 2 - Wikipedia">
            <a:extLst>
              <a:ext uri="{FF2B5EF4-FFF2-40B4-BE49-F238E27FC236}">
                <a16:creationId xmlns:a16="http://schemas.microsoft.com/office/drawing/2014/main" id="{0F8148EE-5B13-C4C2-E0AD-4E2D11D0C624}"/>
              </a:ext>
            </a:extLst>
          </p:cNvPr>
          <p:cNvPicPr>
            <a:picLocks noGrp="1" noChangeAspect="1" noChangeArrowheads="1"/>
          </p:cNvPicPr>
          <p:nvPr>
            <p:ph type="pic" idx="2"/>
          </p:nvPr>
        </p:nvPicPr>
        <p:blipFill rotWithShape="1">
          <a:blip r:embed="rId3">
            <a:extLst>
              <a:ext uri="{28A0092B-C50C-407E-A947-70E740481C1C}">
                <a14:useLocalDpi xmlns:a14="http://schemas.microsoft.com/office/drawing/2010/main" val="0"/>
              </a:ext>
            </a:extLst>
          </a:blip>
          <a:srcRect r="5962" b="1"/>
          <a:stretch/>
        </p:blipFill>
        <p:spPr bwMode="auto">
          <a:xfrm>
            <a:off x="5139075" y="265900"/>
            <a:ext cx="3735300" cy="4748400"/>
          </a:xfrm>
          <a:prstGeom prst="rect">
            <a:avLst/>
          </a:prstGeom>
          <a:solidFill>
            <a:srgbClr val="FFFFFF"/>
          </a:solidFill>
        </p:spPr>
      </p:pic>
      <p:sp>
        <p:nvSpPr>
          <p:cNvPr id="4" name="Slide Number Placeholder 3">
            <a:extLst>
              <a:ext uri="{FF2B5EF4-FFF2-40B4-BE49-F238E27FC236}">
                <a16:creationId xmlns:a16="http://schemas.microsoft.com/office/drawing/2014/main" id="{919FB0D0-27CA-8E1B-8A2A-AFDE595F521B}"/>
              </a:ext>
            </a:extLst>
          </p:cNvPr>
          <p:cNvSpPr>
            <a:spLocks noGrp="1"/>
          </p:cNvSpPr>
          <p:nvPr>
            <p:ph type="sldNum" idx="12"/>
          </p:nvPr>
        </p:nvSpPr>
        <p:spPr>
          <a:xfrm>
            <a:off x="8551876" y="4791600"/>
            <a:ext cx="469200" cy="393600"/>
          </a:xfrm>
        </p:spPr>
        <p:txBody>
          <a:bodyPr wrap="square" anchor="ctr">
            <a:normAutofit/>
          </a:bodyPr>
          <a:lstStyle/>
          <a:p>
            <a:pPr marL="0" lvl="0" indent="0" rtl="0">
              <a:lnSpc>
                <a:spcPct val="90000"/>
              </a:lnSpc>
              <a:spcBef>
                <a:spcPts val="0"/>
              </a:spcBef>
              <a:spcAft>
                <a:spcPts val="600"/>
              </a:spcAft>
              <a:buNone/>
            </a:pPr>
            <a:fld id="{00000000-1234-1234-1234-123412341234}" type="slidenum">
              <a:rPr lang="en-GB" sz="900" smtClean="0"/>
              <a:pPr marL="0" lvl="0" indent="0" rtl="0">
                <a:lnSpc>
                  <a:spcPct val="90000"/>
                </a:lnSpc>
                <a:spcBef>
                  <a:spcPts val="0"/>
                </a:spcBef>
                <a:spcAft>
                  <a:spcPts val="600"/>
                </a:spcAft>
                <a:buNone/>
              </a:pPr>
              <a:t>5</a:t>
            </a:fld>
            <a:endParaRPr lang="en-GB" sz="900"/>
          </a:p>
        </p:txBody>
      </p:sp>
    </p:spTree>
    <p:extLst>
      <p:ext uri="{BB962C8B-B14F-4D97-AF65-F5344CB8AC3E}">
        <p14:creationId xmlns:p14="http://schemas.microsoft.com/office/powerpoint/2010/main" val="32663972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47C7C-8B8E-4DA1-03E3-480BB7031E00}"/>
              </a:ext>
            </a:extLst>
          </p:cNvPr>
          <p:cNvSpPr>
            <a:spLocks noGrp="1"/>
          </p:cNvSpPr>
          <p:nvPr>
            <p:ph type="title"/>
          </p:nvPr>
        </p:nvSpPr>
        <p:spPr/>
        <p:txBody>
          <a:bodyPr wrap="square" anchor="ctr">
            <a:noAutofit/>
          </a:bodyPr>
          <a:lstStyle/>
          <a:p>
            <a:pPr>
              <a:lnSpc>
                <a:spcPct val="90000"/>
              </a:lnSpc>
            </a:pPr>
            <a:r>
              <a:rPr lang="en-GB" dirty="0"/>
              <a:t>Research Questions</a:t>
            </a:r>
          </a:p>
        </p:txBody>
      </p:sp>
      <p:sp>
        <p:nvSpPr>
          <p:cNvPr id="5" name="Text Placeholder 4">
            <a:extLst>
              <a:ext uri="{FF2B5EF4-FFF2-40B4-BE49-F238E27FC236}">
                <a16:creationId xmlns:a16="http://schemas.microsoft.com/office/drawing/2014/main" id="{F0126C53-4724-A630-B80C-92E3018F3837}"/>
              </a:ext>
            </a:extLst>
          </p:cNvPr>
          <p:cNvSpPr>
            <a:spLocks noGrp="1"/>
          </p:cNvSpPr>
          <p:nvPr>
            <p:ph type="body" sz="quarter" idx="14"/>
          </p:nvPr>
        </p:nvSpPr>
        <p:spPr>
          <a:xfrm>
            <a:off x="128200" y="863600"/>
            <a:ext cx="8818950" cy="4078270"/>
          </a:xfrm>
        </p:spPr>
        <p:txBody>
          <a:bodyPr wrap="square" anchor="t">
            <a:normAutofit/>
          </a:bodyPr>
          <a:lstStyle/>
          <a:p>
            <a:pPr marL="533400" indent="-457200">
              <a:lnSpc>
                <a:spcPct val="105000"/>
              </a:lnSpc>
              <a:spcAft>
                <a:spcPts val="600"/>
              </a:spcAft>
              <a:buAutoNum type="arabicPeriod"/>
            </a:pPr>
            <a:r>
              <a:rPr lang="en-GB" dirty="0"/>
              <a:t>How should we </a:t>
            </a:r>
            <a:r>
              <a:rPr lang="en-GB" b="1" dirty="0"/>
              <a:t>measure</a:t>
            </a:r>
            <a:r>
              <a:rPr lang="en-GB" dirty="0"/>
              <a:t> Counter-Strike </a:t>
            </a:r>
            <a:r>
              <a:rPr lang="en-GB" b="1" dirty="0">
                <a:solidFill>
                  <a:schemeClr val="tx2"/>
                </a:solidFill>
              </a:rPr>
              <a:t>expertise</a:t>
            </a:r>
            <a:r>
              <a:rPr lang="en-GB" dirty="0"/>
              <a:t>?</a:t>
            </a:r>
          </a:p>
          <a:p>
            <a:pPr marL="533400" indent="-457200">
              <a:lnSpc>
                <a:spcPct val="105000"/>
              </a:lnSpc>
              <a:spcAft>
                <a:spcPts val="600"/>
              </a:spcAft>
              <a:buAutoNum type="arabicPeriod"/>
            </a:pPr>
            <a:r>
              <a:rPr lang="en-GB" dirty="0"/>
              <a:t>Is there a </a:t>
            </a:r>
            <a:r>
              <a:rPr lang="en-GB" b="1" dirty="0"/>
              <a:t>relationship</a:t>
            </a:r>
            <a:r>
              <a:rPr lang="en-GB" dirty="0"/>
              <a:t> between Counter-Strike expertise, </a:t>
            </a:r>
            <a:r>
              <a:rPr lang="en-GB" b="1" dirty="0">
                <a:solidFill>
                  <a:schemeClr val="tx2"/>
                </a:solidFill>
              </a:rPr>
              <a:t>processing speed </a:t>
            </a:r>
            <a:r>
              <a:rPr lang="en-GB" dirty="0"/>
              <a:t>and </a:t>
            </a:r>
            <a:r>
              <a:rPr lang="en-GB" b="1" dirty="0">
                <a:solidFill>
                  <a:schemeClr val="tx2"/>
                </a:solidFill>
              </a:rPr>
              <a:t>multitasking </a:t>
            </a:r>
            <a:r>
              <a:rPr lang="en-GB" dirty="0">
                <a:solidFill>
                  <a:schemeClr val="bg2"/>
                </a:solidFill>
              </a:rPr>
              <a:t>performance?</a:t>
            </a:r>
          </a:p>
          <a:p>
            <a:pPr>
              <a:lnSpc>
                <a:spcPct val="105000"/>
              </a:lnSpc>
              <a:spcAft>
                <a:spcPts val="600"/>
              </a:spcAft>
            </a:pPr>
            <a:endParaRPr lang="en-GB" dirty="0">
              <a:solidFill>
                <a:schemeClr val="bg2"/>
              </a:solidFill>
            </a:endParaRPr>
          </a:p>
          <a:p>
            <a:pPr algn="l"/>
            <a:r>
              <a:rPr lang="en-GB" sz="2400" b="1" dirty="0">
                <a:solidFill>
                  <a:schemeClr val="tx2"/>
                </a:solidFill>
              </a:rPr>
              <a:t>Processing Speed: </a:t>
            </a:r>
            <a:r>
              <a:rPr lang="en-GB" sz="2400" dirty="0"/>
              <a:t>general ability to process information, measured by</a:t>
            </a:r>
            <a:r>
              <a:rPr lang="en-GB" sz="2400" b="1" dirty="0"/>
              <a:t> Reaction Times (RTs) </a:t>
            </a:r>
            <a:r>
              <a:rPr lang="en-GB" sz="2400" dirty="0"/>
              <a:t>and </a:t>
            </a:r>
            <a:r>
              <a:rPr lang="en-GB" sz="2400" b="1" dirty="0"/>
              <a:t>Accuracy Scores</a:t>
            </a:r>
          </a:p>
          <a:p>
            <a:pPr algn="l"/>
            <a:r>
              <a:rPr lang="en-GB" sz="2400" b="1" dirty="0">
                <a:solidFill>
                  <a:schemeClr val="tx2"/>
                </a:solidFill>
              </a:rPr>
              <a:t>Multitasking: </a:t>
            </a:r>
            <a:r>
              <a:rPr lang="en-GB" sz="2400" dirty="0"/>
              <a:t>Ability to conduct two or more tasks at the same time, measured by </a:t>
            </a:r>
            <a:r>
              <a:rPr lang="en-GB" sz="2400" b="1" dirty="0"/>
              <a:t>Mixing</a:t>
            </a:r>
            <a:r>
              <a:rPr lang="en-GB" sz="2400" dirty="0"/>
              <a:t> </a:t>
            </a:r>
            <a:r>
              <a:rPr lang="en-GB" sz="2400" b="1" dirty="0"/>
              <a:t>Costs</a:t>
            </a:r>
            <a:r>
              <a:rPr lang="en-GB" sz="2400" dirty="0"/>
              <a:t> and </a:t>
            </a:r>
            <a:r>
              <a:rPr lang="en-GB" sz="2400" b="1" dirty="0"/>
              <a:t>Switching Costs</a:t>
            </a:r>
          </a:p>
          <a:p>
            <a:pPr>
              <a:lnSpc>
                <a:spcPct val="105000"/>
              </a:lnSpc>
              <a:spcAft>
                <a:spcPts val="600"/>
              </a:spcAft>
            </a:pPr>
            <a:endParaRPr lang="en-GB" dirty="0">
              <a:solidFill>
                <a:schemeClr val="bg2"/>
              </a:solidFill>
            </a:endParaRPr>
          </a:p>
        </p:txBody>
      </p:sp>
      <p:sp>
        <p:nvSpPr>
          <p:cNvPr id="6" name="Slide Number Placeholder 5" hidden="1">
            <a:extLst>
              <a:ext uri="{FF2B5EF4-FFF2-40B4-BE49-F238E27FC236}">
                <a16:creationId xmlns:a16="http://schemas.microsoft.com/office/drawing/2014/main" id="{1A8C84F7-0539-296A-1BE9-C7E2DB52A381}"/>
              </a:ext>
            </a:extLst>
          </p:cNvPr>
          <p:cNvSpPr>
            <a:spLocks noGrp="1"/>
          </p:cNvSpPr>
          <p:nvPr>
            <p:ph type="sldNum" idx="12"/>
          </p:nvPr>
        </p:nvSpPr>
        <p:spPr/>
        <p:txBody>
          <a:bodyPr>
            <a:normAutofit/>
          </a:bodyPr>
          <a:lstStyle/>
          <a:p>
            <a:pPr marL="0" lvl="0" indent="0" algn="r" rtl="0">
              <a:lnSpc>
                <a:spcPct val="90000"/>
              </a:lnSpc>
              <a:spcBef>
                <a:spcPts val="0"/>
              </a:spcBef>
              <a:spcAft>
                <a:spcPts val="600"/>
              </a:spcAft>
              <a:buNone/>
            </a:pPr>
            <a:fld id="{00000000-1234-1234-1234-123412341234}" type="slidenum">
              <a:rPr lang="en-GB" sz="900" smtClean="0"/>
              <a:pPr marL="0" lvl="0" indent="0" algn="r" rtl="0">
                <a:lnSpc>
                  <a:spcPct val="90000"/>
                </a:lnSpc>
                <a:spcBef>
                  <a:spcPts val="0"/>
                </a:spcBef>
                <a:spcAft>
                  <a:spcPts val="600"/>
                </a:spcAft>
                <a:buNone/>
              </a:pPr>
              <a:t>6</a:t>
            </a:fld>
            <a:endParaRPr lang="en-GB" sz="900"/>
          </a:p>
        </p:txBody>
      </p:sp>
    </p:spTree>
    <p:extLst>
      <p:ext uri="{BB962C8B-B14F-4D97-AF65-F5344CB8AC3E}">
        <p14:creationId xmlns:p14="http://schemas.microsoft.com/office/powerpoint/2010/main" val="4065810492"/>
      </p:ext>
    </p:extLst>
  </p:cSld>
  <p:clrMapOvr>
    <a:masterClrMapping/>
  </p:clrMapOvr>
  <mc:AlternateContent xmlns:mc="http://schemas.openxmlformats.org/markup-compatibility/2006" xmlns:p14="http://schemas.microsoft.com/office/powerpoint/2010/main">
    <mc:Choice Requires="p14">
      <p:transition spd="slow" p14:dur="2000" advTm="13866"/>
    </mc:Choice>
    <mc:Fallback xmlns="">
      <p:transition spd="slow" advTm="1386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9AA1F-8FF6-3085-8682-B32AC78A01C8}"/>
              </a:ext>
            </a:extLst>
          </p:cNvPr>
          <p:cNvSpPr>
            <a:spLocks noGrp="1"/>
          </p:cNvSpPr>
          <p:nvPr>
            <p:ph type="title"/>
          </p:nvPr>
        </p:nvSpPr>
        <p:spPr/>
        <p:txBody>
          <a:bodyPr/>
          <a:lstStyle/>
          <a:p>
            <a:r>
              <a:rPr lang="en-GB" dirty="0"/>
              <a:t>Method</a:t>
            </a:r>
          </a:p>
        </p:txBody>
      </p:sp>
      <p:sp>
        <p:nvSpPr>
          <p:cNvPr id="3" name="Text Placeholder 2">
            <a:extLst>
              <a:ext uri="{FF2B5EF4-FFF2-40B4-BE49-F238E27FC236}">
                <a16:creationId xmlns:a16="http://schemas.microsoft.com/office/drawing/2014/main" id="{C52053C3-2953-BFDA-5983-53569CB25C74}"/>
              </a:ext>
            </a:extLst>
          </p:cNvPr>
          <p:cNvSpPr>
            <a:spLocks noGrp="1"/>
          </p:cNvSpPr>
          <p:nvPr>
            <p:ph type="body" sz="quarter" idx="14"/>
          </p:nvPr>
        </p:nvSpPr>
        <p:spPr>
          <a:xfrm>
            <a:off x="128200" y="744071"/>
            <a:ext cx="8818950" cy="3751729"/>
          </a:xfrm>
        </p:spPr>
        <p:txBody>
          <a:bodyPr/>
          <a:lstStyle/>
          <a:p>
            <a:r>
              <a:rPr lang="en-GB" sz="2000" b="1" dirty="0"/>
              <a:t>Choice Reaction Time Task 	</a:t>
            </a:r>
            <a:r>
              <a:rPr lang="en-GB" dirty="0"/>
              <a:t>	</a:t>
            </a:r>
          </a:p>
        </p:txBody>
      </p:sp>
      <p:sp>
        <p:nvSpPr>
          <p:cNvPr id="4" name="Slide Number Placeholder 3">
            <a:extLst>
              <a:ext uri="{FF2B5EF4-FFF2-40B4-BE49-F238E27FC236}">
                <a16:creationId xmlns:a16="http://schemas.microsoft.com/office/drawing/2014/main" id="{1D253C1B-5B2D-13EF-F586-6F6E5673677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7</a:t>
            </a:fld>
            <a:endParaRPr lang="en-GB"/>
          </a:p>
        </p:txBody>
      </p:sp>
      <p:pic>
        <p:nvPicPr>
          <p:cNvPr id="5" name="Content Placeholder 40">
            <a:extLst>
              <a:ext uri="{FF2B5EF4-FFF2-40B4-BE49-F238E27FC236}">
                <a16:creationId xmlns:a16="http://schemas.microsoft.com/office/drawing/2014/main" id="{3BE5CF8F-4FB0-E5A5-EC87-DFE9195DE21D}"/>
              </a:ext>
            </a:extLst>
          </p:cNvPr>
          <p:cNvPicPr>
            <a:picLocks noGrp="1" noChangeAspect="1"/>
          </p:cNvPicPr>
          <p:nvPr>
            <p:ph sz="half" idx="1"/>
          </p:nvPr>
        </p:nvPicPr>
        <p:blipFill>
          <a:blip r:embed="rId4"/>
          <a:stretch>
            <a:fillRect/>
          </a:stretch>
        </p:blipFill>
        <p:spPr>
          <a:xfrm>
            <a:off x="269062" y="1240455"/>
            <a:ext cx="4302938" cy="2662590"/>
          </a:xfrm>
          <a:prstGeom prst="rect">
            <a:avLst/>
          </a:prstGeom>
        </p:spPr>
      </p:pic>
      <p:sp>
        <p:nvSpPr>
          <p:cNvPr id="8" name="Text Placeholder 2">
            <a:extLst>
              <a:ext uri="{FF2B5EF4-FFF2-40B4-BE49-F238E27FC236}">
                <a16:creationId xmlns:a16="http://schemas.microsoft.com/office/drawing/2014/main" id="{1C9F4B6E-0FDA-7F08-0202-A8DE8CC94600}"/>
              </a:ext>
            </a:extLst>
          </p:cNvPr>
          <p:cNvSpPr txBox="1">
            <a:spLocks/>
          </p:cNvSpPr>
          <p:nvPr/>
        </p:nvSpPr>
        <p:spPr>
          <a:xfrm>
            <a:off x="4634752" y="744071"/>
            <a:ext cx="4509248" cy="43241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dk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pPr marL="0">
              <a:lnSpc>
                <a:spcPct val="90000"/>
              </a:lnSpc>
              <a:spcAft>
                <a:spcPts val="600"/>
              </a:spcAft>
            </a:pPr>
            <a:r>
              <a:rPr lang="en-GB" sz="1800" b="1" dirty="0"/>
              <a:t>Three Blocks:</a:t>
            </a:r>
          </a:p>
          <a:p>
            <a:pPr marL="285750" indent="-285750">
              <a:lnSpc>
                <a:spcPct val="90000"/>
              </a:lnSpc>
              <a:spcAft>
                <a:spcPts val="600"/>
              </a:spcAft>
              <a:buFont typeface="Arial" panose="020B0604020202020204" pitchFamily="34" charset="0"/>
              <a:buChar char="•"/>
            </a:pPr>
            <a:r>
              <a:rPr lang="en-GB" sz="1600" b="1" dirty="0"/>
              <a:t>Single-rule 1: </a:t>
            </a:r>
            <a:r>
              <a:rPr lang="en-GB" sz="1600" dirty="0"/>
              <a:t>64 trials of shape followed by 64 trials of colour </a:t>
            </a:r>
          </a:p>
          <a:p>
            <a:pPr marL="285750" indent="-285750">
              <a:lnSpc>
                <a:spcPct val="90000"/>
              </a:lnSpc>
              <a:spcAft>
                <a:spcPts val="600"/>
              </a:spcAft>
              <a:buFont typeface="Arial" panose="020B0604020202020204" pitchFamily="34" charset="0"/>
              <a:buChar char="•"/>
            </a:pPr>
            <a:r>
              <a:rPr lang="en-GB" sz="1600" b="1" dirty="0"/>
              <a:t>Mixed-rule: </a:t>
            </a:r>
            <a:r>
              <a:rPr lang="en-GB" sz="1600" dirty="0"/>
              <a:t>129 trials switching between shape and colour rule</a:t>
            </a:r>
          </a:p>
          <a:p>
            <a:pPr marL="285750" indent="-285750">
              <a:lnSpc>
                <a:spcPct val="90000"/>
              </a:lnSpc>
              <a:spcAft>
                <a:spcPts val="600"/>
              </a:spcAft>
              <a:buFont typeface="Arial" panose="020B0604020202020204" pitchFamily="34" charset="0"/>
              <a:buChar char="•"/>
            </a:pPr>
            <a:r>
              <a:rPr lang="en-GB" sz="1600" b="1" dirty="0"/>
              <a:t>Single-rule 2: </a:t>
            </a:r>
            <a:r>
              <a:rPr lang="en-GB" sz="1600" dirty="0"/>
              <a:t>64 trials of colour followed by 64 trials of shape</a:t>
            </a:r>
          </a:p>
          <a:p>
            <a:pPr marL="0" algn="ctr">
              <a:lnSpc>
                <a:spcPct val="90000"/>
              </a:lnSpc>
              <a:spcAft>
                <a:spcPts val="600"/>
              </a:spcAft>
            </a:pPr>
            <a:r>
              <a:rPr lang="en-GB" sz="1800" b="1" dirty="0"/>
              <a:t>n = 385</a:t>
            </a:r>
          </a:p>
          <a:p>
            <a:pPr marL="0" algn="ctr">
              <a:lnSpc>
                <a:spcPct val="90000"/>
              </a:lnSpc>
              <a:spcAft>
                <a:spcPts val="600"/>
              </a:spcAft>
            </a:pPr>
            <a:endParaRPr lang="en-GB" sz="1800" b="1" dirty="0"/>
          </a:p>
          <a:p>
            <a:pPr marL="0">
              <a:lnSpc>
                <a:spcPct val="90000"/>
              </a:lnSpc>
              <a:spcAft>
                <a:spcPts val="600"/>
              </a:spcAft>
            </a:pPr>
            <a:r>
              <a:rPr lang="en-GB" sz="1800" b="1" dirty="0"/>
              <a:t>Within the Mixed-Rule Block:</a:t>
            </a:r>
          </a:p>
          <a:p>
            <a:pPr marL="285750" indent="-285750">
              <a:lnSpc>
                <a:spcPct val="90000"/>
              </a:lnSpc>
              <a:spcAft>
                <a:spcPts val="600"/>
              </a:spcAft>
              <a:buFont typeface="Arial" panose="020B0604020202020204" pitchFamily="34" charset="0"/>
              <a:buChar char="•"/>
            </a:pPr>
            <a:r>
              <a:rPr lang="en-GB" sz="1600" b="1" dirty="0"/>
              <a:t>Repetition trials: </a:t>
            </a:r>
            <a:r>
              <a:rPr lang="en-GB" sz="1600" dirty="0"/>
              <a:t>two successive trials in which the same rule is applied (shape + shape)</a:t>
            </a:r>
          </a:p>
          <a:p>
            <a:pPr marL="285750" indent="-285750">
              <a:lnSpc>
                <a:spcPct val="90000"/>
              </a:lnSpc>
              <a:spcAft>
                <a:spcPts val="600"/>
              </a:spcAft>
              <a:buFont typeface="Arial" panose="020B0604020202020204" pitchFamily="34" charset="0"/>
              <a:buChar char="•"/>
            </a:pPr>
            <a:r>
              <a:rPr lang="en-GB" sz="1600" b="1" dirty="0"/>
              <a:t>Switch trials: </a:t>
            </a:r>
            <a:r>
              <a:rPr lang="en-GB" sz="1600" dirty="0"/>
              <a:t>rule changed from the preceding trial to the current trial (shape + colour)</a:t>
            </a:r>
          </a:p>
        </p:txBody>
      </p:sp>
    </p:spTree>
    <p:custDataLst>
      <p:tags r:id="rId1"/>
    </p:custDataLst>
    <p:extLst>
      <p:ext uri="{BB962C8B-B14F-4D97-AF65-F5344CB8AC3E}">
        <p14:creationId xmlns:p14="http://schemas.microsoft.com/office/powerpoint/2010/main" val="3043212033"/>
      </p:ext>
    </p:extLst>
  </p:cSld>
  <p:clrMapOvr>
    <a:masterClrMapping/>
  </p:clrMapOvr>
  <mc:AlternateContent xmlns:mc="http://schemas.openxmlformats.org/markup-compatibility/2006" xmlns:p14="http://schemas.microsoft.com/office/powerpoint/2010/main">
    <mc:Choice Requires="p14">
      <p:transition spd="slow" p14:dur="2000" advTm="79383"/>
    </mc:Choice>
    <mc:Fallback xmlns="">
      <p:transition spd="slow" advTm="7938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C1D09F-E921-FBE6-6D18-8EA894F4A6C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15C986D-5A05-03C0-1F90-57B2BAD11529}"/>
              </a:ext>
            </a:extLst>
          </p:cNvPr>
          <p:cNvSpPr>
            <a:spLocks noGrp="1"/>
          </p:cNvSpPr>
          <p:nvPr>
            <p:ph type="title"/>
          </p:nvPr>
        </p:nvSpPr>
        <p:spPr/>
        <p:txBody>
          <a:bodyPr/>
          <a:lstStyle/>
          <a:p>
            <a:r>
              <a:rPr lang="en-GB" dirty="0"/>
              <a:t>Method</a:t>
            </a:r>
          </a:p>
        </p:txBody>
      </p:sp>
      <p:sp>
        <p:nvSpPr>
          <p:cNvPr id="3" name="Text Placeholder 2">
            <a:extLst>
              <a:ext uri="{FF2B5EF4-FFF2-40B4-BE49-F238E27FC236}">
                <a16:creationId xmlns:a16="http://schemas.microsoft.com/office/drawing/2014/main" id="{7F428D4C-2408-92AC-935E-96E182C2E34C}"/>
              </a:ext>
            </a:extLst>
          </p:cNvPr>
          <p:cNvSpPr>
            <a:spLocks noGrp="1"/>
          </p:cNvSpPr>
          <p:nvPr>
            <p:ph type="body" sz="quarter" idx="14"/>
          </p:nvPr>
        </p:nvSpPr>
        <p:spPr>
          <a:xfrm>
            <a:off x="128200" y="744071"/>
            <a:ext cx="8818950" cy="3751729"/>
          </a:xfrm>
        </p:spPr>
        <p:txBody>
          <a:bodyPr/>
          <a:lstStyle/>
          <a:p>
            <a:r>
              <a:rPr lang="en-GB" sz="2000" b="1" dirty="0"/>
              <a:t>Choice Reaction Time Task 	</a:t>
            </a:r>
            <a:r>
              <a:rPr lang="en-GB" dirty="0"/>
              <a:t>	</a:t>
            </a:r>
          </a:p>
        </p:txBody>
      </p:sp>
      <p:sp>
        <p:nvSpPr>
          <p:cNvPr id="4" name="Slide Number Placeholder 3">
            <a:extLst>
              <a:ext uri="{FF2B5EF4-FFF2-40B4-BE49-F238E27FC236}">
                <a16:creationId xmlns:a16="http://schemas.microsoft.com/office/drawing/2014/main" id="{25FF5D63-46CB-F321-301A-6B359A3010F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8</a:t>
            </a:fld>
            <a:endParaRPr lang="en-GB"/>
          </a:p>
        </p:txBody>
      </p:sp>
      <p:pic>
        <p:nvPicPr>
          <p:cNvPr id="5" name="Content Placeholder 40">
            <a:extLst>
              <a:ext uri="{FF2B5EF4-FFF2-40B4-BE49-F238E27FC236}">
                <a16:creationId xmlns:a16="http://schemas.microsoft.com/office/drawing/2014/main" id="{DE3DB797-717E-ADCB-5228-D257ED66FD63}"/>
              </a:ext>
            </a:extLst>
          </p:cNvPr>
          <p:cNvPicPr>
            <a:picLocks noGrp="1" noChangeAspect="1"/>
          </p:cNvPicPr>
          <p:nvPr>
            <p:ph sz="half" idx="1"/>
          </p:nvPr>
        </p:nvPicPr>
        <p:blipFill>
          <a:blip r:embed="rId4"/>
          <a:stretch>
            <a:fillRect/>
          </a:stretch>
        </p:blipFill>
        <p:spPr>
          <a:xfrm>
            <a:off x="269062" y="1240455"/>
            <a:ext cx="4302938" cy="2662590"/>
          </a:xfrm>
          <a:prstGeom prst="rect">
            <a:avLst/>
          </a:prstGeom>
        </p:spPr>
      </p:pic>
      <p:sp>
        <p:nvSpPr>
          <p:cNvPr id="8" name="Text Placeholder 2">
            <a:extLst>
              <a:ext uri="{FF2B5EF4-FFF2-40B4-BE49-F238E27FC236}">
                <a16:creationId xmlns:a16="http://schemas.microsoft.com/office/drawing/2014/main" id="{3C8E2144-DCA5-4184-3B80-C59A21F00B68}"/>
              </a:ext>
            </a:extLst>
          </p:cNvPr>
          <p:cNvSpPr txBox="1">
            <a:spLocks/>
          </p:cNvSpPr>
          <p:nvPr/>
        </p:nvSpPr>
        <p:spPr>
          <a:xfrm>
            <a:off x="4634752" y="744071"/>
            <a:ext cx="4509248" cy="43241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dk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pPr marL="0">
              <a:lnSpc>
                <a:spcPct val="90000"/>
              </a:lnSpc>
              <a:spcAft>
                <a:spcPts val="600"/>
              </a:spcAft>
            </a:pPr>
            <a:r>
              <a:rPr lang="en-GB" sz="1800" b="1" dirty="0"/>
              <a:t>Three Blocks:</a:t>
            </a:r>
          </a:p>
          <a:p>
            <a:pPr marL="285750" indent="-285750">
              <a:lnSpc>
                <a:spcPct val="90000"/>
              </a:lnSpc>
              <a:spcAft>
                <a:spcPts val="600"/>
              </a:spcAft>
              <a:buFont typeface="Arial" panose="020B0604020202020204" pitchFamily="34" charset="0"/>
              <a:buChar char="•"/>
            </a:pPr>
            <a:r>
              <a:rPr lang="en-GB" sz="1600" b="1" dirty="0"/>
              <a:t>Single-rule 1: </a:t>
            </a:r>
            <a:r>
              <a:rPr lang="en-GB" sz="1600" dirty="0"/>
              <a:t>64 trials of shape followed by 64 trials of colour </a:t>
            </a:r>
          </a:p>
          <a:p>
            <a:pPr marL="285750" indent="-285750">
              <a:lnSpc>
                <a:spcPct val="90000"/>
              </a:lnSpc>
              <a:spcAft>
                <a:spcPts val="600"/>
              </a:spcAft>
              <a:buFont typeface="Arial" panose="020B0604020202020204" pitchFamily="34" charset="0"/>
              <a:buChar char="•"/>
            </a:pPr>
            <a:r>
              <a:rPr lang="en-GB" sz="1600" b="1" dirty="0"/>
              <a:t>Mixed-rule: </a:t>
            </a:r>
            <a:r>
              <a:rPr lang="en-GB" sz="1600" dirty="0"/>
              <a:t>129 trials switching between shape and colour rule</a:t>
            </a:r>
          </a:p>
          <a:p>
            <a:pPr marL="285750" indent="-285750">
              <a:lnSpc>
                <a:spcPct val="90000"/>
              </a:lnSpc>
              <a:spcAft>
                <a:spcPts val="600"/>
              </a:spcAft>
              <a:buFont typeface="Arial" panose="020B0604020202020204" pitchFamily="34" charset="0"/>
              <a:buChar char="•"/>
            </a:pPr>
            <a:r>
              <a:rPr lang="en-GB" sz="1600" b="1" dirty="0"/>
              <a:t>Single-rule 2: </a:t>
            </a:r>
            <a:r>
              <a:rPr lang="en-GB" sz="1600" dirty="0"/>
              <a:t>64 trials of colour followed by 64 trials of shape</a:t>
            </a:r>
          </a:p>
          <a:p>
            <a:pPr marL="0" algn="ctr">
              <a:lnSpc>
                <a:spcPct val="90000"/>
              </a:lnSpc>
              <a:spcAft>
                <a:spcPts val="600"/>
              </a:spcAft>
            </a:pPr>
            <a:r>
              <a:rPr lang="en-GB" sz="1800" b="1" dirty="0"/>
              <a:t>n = 385</a:t>
            </a:r>
          </a:p>
          <a:p>
            <a:pPr marL="0" algn="ctr">
              <a:lnSpc>
                <a:spcPct val="90000"/>
              </a:lnSpc>
              <a:spcAft>
                <a:spcPts val="600"/>
              </a:spcAft>
            </a:pPr>
            <a:endParaRPr lang="en-GB" sz="1800" b="1" dirty="0"/>
          </a:p>
          <a:p>
            <a:pPr marL="0">
              <a:lnSpc>
                <a:spcPct val="90000"/>
              </a:lnSpc>
              <a:spcAft>
                <a:spcPts val="600"/>
              </a:spcAft>
            </a:pPr>
            <a:r>
              <a:rPr lang="en-GB" sz="1800" b="1" dirty="0"/>
              <a:t>Mixing Costs: </a:t>
            </a:r>
            <a:r>
              <a:rPr lang="en-GB" sz="1800" dirty="0"/>
              <a:t>RT performance cost of mixing two tasks </a:t>
            </a:r>
          </a:p>
          <a:p>
            <a:pPr marL="0">
              <a:lnSpc>
                <a:spcPct val="90000"/>
              </a:lnSpc>
              <a:spcAft>
                <a:spcPts val="600"/>
              </a:spcAft>
            </a:pPr>
            <a:r>
              <a:rPr lang="en-GB" sz="1800" b="1" dirty="0"/>
              <a:t>Switching Costs: </a:t>
            </a:r>
            <a:r>
              <a:rPr lang="en-GB" sz="1800" dirty="0"/>
              <a:t>RT performance cost of switching from one task to another </a:t>
            </a:r>
            <a:endParaRPr lang="en-GB" sz="1800" b="1" dirty="0"/>
          </a:p>
          <a:p>
            <a:pPr marL="0" algn="ctr">
              <a:lnSpc>
                <a:spcPct val="90000"/>
              </a:lnSpc>
              <a:spcAft>
                <a:spcPts val="600"/>
              </a:spcAft>
            </a:pPr>
            <a:endParaRPr lang="en-GB" sz="1800" b="1" dirty="0"/>
          </a:p>
        </p:txBody>
      </p:sp>
    </p:spTree>
    <p:custDataLst>
      <p:tags r:id="rId1"/>
    </p:custDataLst>
    <p:extLst>
      <p:ext uri="{BB962C8B-B14F-4D97-AF65-F5344CB8AC3E}">
        <p14:creationId xmlns:p14="http://schemas.microsoft.com/office/powerpoint/2010/main" val="769566647"/>
      </p:ext>
    </p:extLst>
  </p:cSld>
  <p:clrMapOvr>
    <a:masterClrMapping/>
  </p:clrMapOvr>
  <mc:AlternateContent xmlns:mc="http://schemas.openxmlformats.org/markup-compatibility/2006" xmlns:p14="http://schemas.microsoft.com/office/powerpoint/2010/main">
    <mc:Choice Requires="p14">
      <p:transition spd="slow" p14:dur="2000" advTm="79383"/>
    </mc:Choice>
    <mc:Fallback xmlns="">
      <p:transition spd="slow" advTm="7938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03C0DB-DE8D-B3BD-35BF-4F0D2EA554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9CBC53D-A87A-6F94-13B2-61EEA743056B}"/>
              </a:ext>
            </a:extLst>
          </p:cNvPr>
          <p:cNvSpPr>
            <a:spLocks noGrp="1"/>
          </p:cNvSpPr>
          <p:nvPr>
            <p:ph type="title"/>
          </p:nvPr>
        </p:nvSpPr>
        <p:spPr/>
        <p:txBody>
          <a:bodyPr/>
          <a:lstStyle/>
          <a:p>
            <a:r>
              <a:rPr lang="en-GB" dirty="0"/>
              <a:t>Method</a:t>
            </a:r>
          </a:p>
        </p:txBody>
      </p:sp>
      <p:sp>
        <p:nvSpPr>
          <p:cNvPr id="3" name="Text Placeholder 2">
            <a:extLst>
              <a:ext uri="{FF2B5EF4-FFF2-40B4-BE49-F238E27FC236}">
                <a16:creationId xmlns:a16="http://schemas.microsoft.com/office/drawing/2014/main" id="{E1F182C7-CD09-8900-0457-1CA833C3BDCA}"/>
              </a:ext>
            </a:extLst>
          </p:cNvPr>
          <p:cNvSpPr>
            <a:spLocks noGrp="1"/>
          </p:cNvSpPr>
          <p:nvPr>
            <p:ph type="body" sz="quarter" idx="14"/>
          </p:nvPr>
        </p:nvSpPr>
        <p:spPr>
          <a:xfrm>
            <a:off x="128200" y="744071"/>
            <a:ext cx="8818950" cy="3751729"/>
          </a:xfrm>
        </p:spPr>
        <p:txBody>
          <a:bodyPr/>
          <a:lstStyle/>
          <a:p>
            <a:r>
              <a:rPr lang="en-GB" sz="2000" b="1" dirty="0"/>
              <a:t>Choice Reaction Time Task 	</a:t>
            </a:r>
            <a:r>
              <a:rPr lang="en-GB" dirty="0"/>
              <a:t>	</a:t>
            </a:r>
          </a:p>
        </p:txBody>
      </p:sp>
      <p:sp>
        <p:nvSpPr>
          <p:cNvPr id="4" name="Slide Number Placeholder 3">
            <a:extLst>
              <a:ext uri="{FF2B5EF4-FFF2-40B4-BE49-F238E27FC236}">
                <a16:creationId xmlns:a16="http://schemas.microsoft.com/office/drawing/2014/main" id="{8A90D73B-994D-CB38-9022-4726AA4B1D4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9</a:t>
            </a:fld>
            <a:endParaRPr lang="en-GB"/>
          </a:p>
        </p:txBody>
      </p:sp>
      <p:pic>
        <p:nvPicPr>
          <p:cNvPr id="5" name="Content Placeholder 40">
            <a:extLst>
              <a:ext uri="{FF2B5EF4-FFF2-40B4-BE49-F238E27FC236}">
                <a16:creationId xmlns:a16="http://schemas.microsoft.com/office/drawing/2014/main" id="{3DF2A1EA-3EB6-48A7-C6AA-268DFB48EE52}"/>
              </a:ext>
            </a:extLst>
          </p:cNvPr>
          <p:cNvPicPr>
            <a:picLocks noGrp="1" noChangeAspect="1"/>
          </p:cNvPicPr>
          <p:nvPr>
            <p:ph sz="half" idx="1"/>
          </p:nvPr>
        </p:nvPicPr>
        <p:blipFill>
          <a:blip r:embed="rId4"/>
          <a:stretch>
            <a:fillRect/>
          </a:stretch>
        </p:blipFill>
        <p:spPr>
          <a:xfrm>
            <a:off x="269062" y="1240455"/>
            <a:ext cx="4302938" cy="2662590"/>
          </a:xfrm>
          <a:prstGeom prst="rect">
            <a:avLst/>
          </a:prstGeom>
        </p:spPr>
      </p:pic>
      <p:sp>
        <p:nvSpPr>
          <p:cNvPr id="6" name="TextBox 5">
            <a:extLst>
              <a:ext uri="{FF2B5EF4-FFF2-40B4-BE49-F238E27FC236}">
                <a16:creationId xmlns:a16="http://schemas.microsoft.com/office/drawing/2014/main" id="{47BF1BA1-2313-970D-2C50-6C3E2CF57832}"/>
              </a:ext>
            </a:extLst>
          </p:cNvPr>
          <p:cNvSpPr txBox="1"/>
          <p:nvPr/>
        </p:nvSpPr>
        <p:spPr>
          <a:xfrm>
            <a:off x="5458914" y="3261271"/>
            <a:ext cx="3261344" cy="1077218"/>
          </a:xfrm>
          <a:prstGeom prst="rect">
            <a:avLst/>
          </a:prstGeom>
          <a:noFill/>
        </p:spPr>
        <p:txBody>
          <a:bodyPr wrap="square" rtlCol="0">
            <a:spAutoFit/>
          </a:bodyPr>
          <a:lstStyle/>
          <a:p>
            <a:pPr marL="285750" indent="-285750">
              <a:buFont typeface="Arial" panose="020B0604020202020204" pitchFamily="34" charset="0"/>
              <a:buChar char="•"/>
            </a:pPr>
            <a:r>
              <a:rPr lang="en-GB" sz="1600" dirty="0">
                <a:latin typeface="Source Sans Pro" panose="020B0503030403020204" pitchFamily="34" charset="0"/>
              </a:rPr>
              <a:t>Total hours of playtime</a:t>
            </a:r>
          </a:p>
          <a:p>
            <a:pPr marL="285750" indent="-285750">
              <a:buFont typeface="Arial" panose="020B0604020202020204" pitchFamily="34" charset="0"/>
              <a:buChar char="•"/>
            </a:pPr>
            <a:r>
              <a:rPr lang="en-GB" sz="1600" dirty="0">
                <a:latin typeface="Source Sans Pro" panose="020B0503030403020204" pitchFamily="34" charset="0"/>
              </a:rPr>
              <a:t>Weekly hours of playtime</a:t>
            </a:r>
          </a:p>
          <a:p>
            <a:pPr marL="285750" indent="-285750">
              <a:buFont typeface="Arial" panose="020B0604020202020204" pitchFamily="34" charset="0"/>
              <a:buChar char="•"/>
            </a:pPr>
            <a:r>
              <a:rPr lang="en-GB" sz="1600" dirty="0">
                <a:latin typeface="Source Sans Pro" panose="020B0503030403020204" pitchFamily="34" charset="0"/>
              </a:rPr>
              <a:t>Current Ranking in CS</a:t>
            </a:r>
          </a:p>
          <a:p>
            <a:pPr marL="285750" indent="-285750">
              <a:buFont typeface="Arial" panose="020B0604020202020204" pitchFamily="34" charset="0"/>
              <a:buChar char="•"/>
            </a:pPr>
            <a:r>
              <a:rPr lang="en-GB" sz="1600" dirty="0">
                <a:latin typeface="Source Sans Pro" panose="020B0503030403020204" pitchFamily="34" charset="0"/>
              </a:rPr>
              <a:t>Self-rated expertise</a:t>
            </a:r>
          </a:p>
        </p:txBody>
      </p:sp>
      <p:pic>
        <p:nvPicPr>
          <p:cNvPr id="7" name="Graphic 6" descr="Clipboard Mixed outline">
            <a:extLst>
              <a:ext uri="{FF2B5EF4-FFF2-40B4-BE49-F238E27FC236}">
                <a16:creationId xmlns:a16="http://schemas.microsoft.com/office/drawing/2014/main" id="{D6220CC0-EB78-C8B8-3F46-2E459E787A6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981246">
            <a:off x="7629144" y="2154282"/>
            <a:ext cx="973725" cy="973725"/>
          </a:xfrm>
          <a:prstGeom prst="rect">
            <a:avLst/>
          </a:prstGeom>
        </p:spPr>
      </p:pic>
      <p:graphicFrame>
        <p:nvGraphicFramePr>
          <p:cNvPr id="9" name="Diagram 8">
            <a:extLst>
              <a:ext uri="{FF2B5EF4-FFF2-40B4-BE49-F238E27FC236}">
                <a16:creationId xmlns:a16="http://schemas.microsoft.com/office/drawing/2014/main" id="{0523D76B-6B33-83CC-96BF-D3268994BA61}"/>
              </a:ext>
            </a:extLst>
          </p:cNvPr>
          <p:cNvGraphicFramePr/>
          <p:nvPr>
            <p:extLst>
              <p:ext uri="{D42A27DB-BD31-4B8C-83A1-F6EECF244321}">
                <p14:modId xmlns:p14="http://schemas.microsoft.com/office/powerpoint/2010/main" val="1576164860"/>
              </p:ext>
            </p:extLst>
          </p:nvPr>
        </p:nvGraphicFramePr>
        <p:xfrm>
          <a:off x="4712862" y="943800"/>
          <a:ext cx="3574756" cy="244925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custDataLst>
      <p:tags r:id="rId1"/>
    </p:custDataLst>
    <p:extLst>
      <p:ext uri="{BB962C8B-B14F-4D97-AF65-F5344CB8AC3E}">
        <p14:creationId xmlns:p14="http://schemas.microsoft.com/office/powerpoint/2010/main" val="3543924304"/>
      </p:ext>
    </p:extLst>
  </p:cSld>
  <p:clrMapOvr>
    <a:masterClrMapping/>
  </p:clrMapOvr>
  <mc:AlternateContent xmlns:mc="http://schemas.openxmlformats.org/markup-compatibility/2006" xmlns:p14="http://schemas.microsoft.com/office/powerpoint/2010/main">
    <mc:Choice Requires="p14">
      <p:transition spd="slow" p14:dur="2000" advTm="79383"/>
    </mc:Choice>
    <mc:Fallback xmlns="">
      <p:transition spd="slow" advTm="7938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Graphic spid="9" grpId="0">
        <p:bldAsOne/>
      </p:bldGraphic>
    </p:bldLst>
  </p:timing>
</p:sld>
</file>

<file path=ppt/tags/tag1.xml><?xml version="1.0" encoding="utf-8"?>
<p:tagLst xmlns:a="http://schemas.openxmlformats.org/drawingml/2006/main" xmlns:r="http://schemas.openxmlformats.org/officeDocument/2006/relationships" xmlns:p="http://schemas.openxmlformats.org/presentationml/2006/main">
  <p:tag name="TIMING" val="|22.6|8.2|25.4|1.3"/>
</p:tagLst>
</file>

<file path=ppt/tags/tag10.xml><?xml version="1.0" encoding="utf-8"?>
<p:tagLst xmlns:a="http://schemas.openxmlformats.org/drawingml/2006/main" xmlns:r="http://schemas.openxmlformats.org/officeDocument/2006/relationships" xmlns:p="http://schemas.openxmlformats.org/presentationml/2006/main">
  <p:tag name="TIMING" val="|50.7"/>
</p:tagLst>
</file>

<file path=ppt/tags/tag11.xml><?xml version="1.0" encoding="utf-8"?>
<p:tagLst xmlns:a="http://schemas.openxmlformats.org/drawingml/2006/main" xmlns:r="http://schemas.openxmlformats.org/officeDocument/2006/relationships" xmlns:p="http://schemas.openxmlformats.org/presentationml/2006/main">
  <p:tag name="TIMING" val="|50.7"/>
</p:tagLst>
</file>

<file path=ppt/tags/tag12.xml><?xml version="1.0" encoding="utf-8"?>
<p:tagLst xmlns:a="http://schemas.openxmlformats.org/drawingml/2006/main" xmlns:r="http://schemas.openxmlformats.org/officeDocument/2006/relationships" xmlns:p="http://schemas.openxmlformats.org/presentationml/2006/main">
  <p:tag name="TIMING" val="|50.7"/>
</p:tagLst>
</file>

<file path=ppt/tags/tag13.xml><?xml version="1.0" encoding="utf-8"?>
<p:tagLst xmlns:a="http://schemas.openxmlformats.org/drawingml/2006/main" xmlns:r="http://schemas.openxmlformats.org/officeDocument/2006/relationships" xmlns:p="http://schemas.openxmlformats.org/presentationml/2006/main">
  <p:tag name="TIMING" val="|50.7"/>
</p:tagLst>
</file>

<file path=ppt/tags/tag14.xml><?xml version="1.0" encoding="utf-8"?>
<p:tagLst xmlns:a="http://schemas.openxmlformats.org/drawingml/2006/main" xmlns:r="http://schemas.openxmlformats.org/officeDocument/2006/relationships" xmlns:p="http://schemas.openxmlformats.org/presentationml/2006/main">
  <p:tag name="TIMING" val="|50.7"/>
</p:tagLst>
</file>

<file path=ppt/tags/tag15.xml><?xml version="1.0" encoding="utf-8"?>
<p:tagLst xmlns:a="http://schemas.openxmlformats.org/drawingml/2006/main" xmlns:r="http://schemas.openxmlformats.org/officeDocument/2006/relationships" xmlns:p="http://schemas.openxmlformats.org/presentationml/2006/main">
  <p:tag name="TIMING" val="|50.7"/>
</p:tagLst>
</file>

<file path=ppt/tags/tag2.xml><?xml version="1.0" encoding="utf-8"?>
<p:tagLst xmlns:a="http://schemas.openxmlformats.org/drawingml/2006/main" xmlns:r="http://schemas.openxmlformats.org/officeDocument/2006/relationships" xmlns:p="http://schemas.openxmlformats.org/presentationml/2006/main">
  <p:tag name="TIMING" val="|29.3|24.5"/>
</p:tagLst>
</file>

<file path=ppt/tags/tag3.xml><?xml version="1.0" encoding="utf-8"?>
<p:tagLst xmlns:a="http://schemas.openxmlformats.org/drawingml/2006/main" xmlns:r="http://schemas.openxmlformats.org/officeDocument/2006/relationships" xmlns:p="http://schemas.openxmlformats.org/presentationml/2006/main">
  <p:tag name="TIMING" val="|29.3|24.5"/>
</p:tagLst>
</file>

<file path=ppt/tags/tag4.xml><?xml version="1.0" encoding="utf-8"?>
<p:tagLst xmlns:a="http://schemas.openxmlformats.org/drawingml/2006/main" xmlns:r="http://schemas.openxmlformats.org/officeDocument/2006/relationships" xmlns:p="http://schemas.openxmlformats.org/presentationml/2006/main">
  <p:tag name="TIMING" val="|29.3|24.5"/>
</p:tagLst>
</file>

<file path=ppt/tags/tag5.xml><?xml version="1.0" encoding="utf-8"?>
<p:tagLst xmlns:a="http://schemas.openxmlformats.org/drawingml/2006/main" xmlns:r="http://schemas.openxmlformats.org/officeDocument/2006/relationships" xmlns:p="http://schemas.openxmlformats.org/presentationml/2006/main">
  <p:tag name="TIMING" val="|50.7"/>
</p:tagLst>
</file>

<file path=ppt/tags/tag6.xml><?xml version="1.0" encoding="utf-8"?>
<p:tagLst xmlns:a="http://schemas.openxmlformats.org/drawingml/2006/main" xmlns:r="http://schemas.openxmlformats.org/officeDocument/2006/relationships" xmlns:p="http://schemas.openxmlformats.org/presentationml/2006/main">
  <p:tag name="TIMING" val="|50.7"/>
</p:tagLst>
</file>

<file path=ppt/tags/tag7.xml><?xml version="1.0" encoding="utf-8"?>
<p:tagLst xmlns:a="http://schemas.openxmlformats.org/drawingml/2006/main" xmlns:r="http://schemas.openxmlformats.org/officeDocument/2006/relationships" xmlns:p="http://schemas.openxmlformats.org/presentationml/2006/main">
  <p:tag name="TIMING" val="|50.7"/>
</p:tagLst>
</file>

<file path=ppt/tags/tag8.xml><?xml version="1.0" encoding="utf-8"?>
<p:tagLst xmlns:a="http://schemas.openxmlformats.org/drawingml/2006/main" xmlns:r="http://schemas.openxmlformats.org/officeDocument/2006/relationships" xmlns:p="http://schemas.openxmlformats.org/presentationml/2006/main">
  <p:tag name="TIMING" val="|50.7"/>
</p:tagLst>
</file>

<file path=ppt/tags/tag9.xml><?xml version="1.0" encoding="utf-8"?>
<p:tagLst xmlns:a="http://schemas.openxmlformats.org/drawingml/2006/main" xmlns:r="http://schemas.openxmlformats.org/officeDocument/2006/relationships" xmlns:p="http://schemas.openxmlformats.org/presentationml/2006/main">
  <p:tag name="TIMING" val="|10.5|13.8|6.2|11.7|7.7"/>
</p:tagLst>
</file>

<file path=ppt/theme/theme1.xml><?xml version="1.0" encoding="utf-8"?>
<a:theme xmlns:a="http://schemas.openxmlformats.org/drawingml/2006/main" name="Simple Light">
  <a:themeElements>
    <a:clrScheme name="University colours">
      <a:dk1>
        <a:srgbClr val="FFFFFF"/>
      </a:dk1>
      <a:lt1>
        <a:srgbClr val="E7E9EA"/>
      </a:lt1>
      <a:dk2>
        <a:srgbClr val="131E29"/>
      </a:dk2>
      <a:lt2>
        <a:srgbClr val="440099"/>
      </a:lt2>
      <a:accent1>
        <a:srgbClr val="9ADBE8"/>
      </a:accent1>
      <a:accent2>
        <a:srgbClr val="A1DED2"/>
      </a:accent2>
      <a:accent3>
        <a:srgbClr val="3BD4AE"/>
      </a:accent3>
      <a:accent4>
        <a:srgbClr val="FF9664"/>
      </a:accent4>
      <a:accent5>
        <a:srgbClr val="E1F4F8"/>
      </a:accent5>
      <a:accent6>
        <a:srgbClr val="DAA8E2"/>
      </a:accent6>
      <a:hlink>
        <a:srgbClr val="E1F4F8"/>
      </a:hlink>
      <a:folHlink>
        <a:srgbClr val="005A8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Enhanced slide template 3" id="{C81A70EB-E816-E04C-A2D8-3CBBADD105A8}" vid="{DA664D9D-8B33-0346-BA9F-42DFD3110D6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Simple Light</Template>
  <TotalTime>3064</TotalTime>
  <Words>2897</Words>
  <Application>Microsoft Office PowerPoint</Application>
  <PresentationFormat>On-screen Show (16:9)</PresentationFormat>
  <Paragraphs>338</Paragraphs>
  <Slides>24</Slides>
  <Notes>24</Notes>
  <HiddenSlides>8</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Source Sans Pro Black</vt:lpstr>
      <vt:lpstr>Arial</vt:lpstr>
      <vt:lpstr>Times New Roman</vt:lpstr>
      <vt:lpstr>Source Sans Pro Semibold</vt:lpstr>
      <vt:lpstr>Source Sans Pro</vt:lpstr>
      <vt:lpstr>Simple Light</vt:lpstr>
      <vt:lpstr>Processing speed and multitasking performance in Counter-Strike players: a cross-sectional study</vt:lpstr>
      <vt:lpstr>Cognitive Ability &amp; Plasticity Lab</vt:lpstr>
      <vt:lpstr>Cognitively stimulating leisure activities</vt:lpstr>
      <vt:lpstr>Video games and cognition</vt:lpstr>
      <vt:lpstr>First-Person Shooter games</vt:lpstr>
      <vt:lpstr>Research Questions</vt:lpstr>
      <vt:lpstr>Method</vt:lpstr>
      <vt:lpstr>Method</vt:lpstr>
      <vt:lpstr>Method</vt:lpstr>
      <vt:lpstr>K-means cluster analysis</vt:lpstr>
      <vt:lpstr>Processing Speed</vt:lpstr>
      <vt:lpstr>Single trial RTs</vt:lpstr>
      <vt:lpstr>Multitasking</vt:lpstr>
      <vt:lpstr>Switching Costs</vt:lpstr>
      <vt:lpstr>Conclusion</vt:lpstr>
      <vt:lpstr>Thanks for listening!</vt:lpstr>
      <vt:lpstr>Participants (N = 235)</vt:lpstr>
      <vt:lpstr>Drift diffusion modelling</vt:lpstr>
      <vt:lpstr>Drift rates (v) across trial types</vt:lpstr>
      <vt:lpstr>Switch trial Drift Rates (v)</vt:lpstr>
      <vt:lpstr>Boundary Separations (a) across trial types</vt:lpstr>
      <vt:lpstr>Single trial Boundary Separations (a) </vt:lpstr>
      <vt:lpstr>Non-decision times (t0) across trial types</vt:lpstr>
      <vt:lpstr>Single trial Non-decision times (t0)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Example presentation slides</dc:title>
  <dc:creator>tomroper123@googlemail.com</dc:creator>
  <cp:lastModifiedBy>Eleanor Hyde</cp:lastModifiedBy>
  <cp:revision>175</cp:revision>
  <dcterms:created xsi:type="dcterms:W3CDTF">2023-02-20T10:33:55Z</dcterms:created>
  <dcterms:modified xsi:type="dcterms:W3CDTF">2024-02-09T16:12:06Z</dcterms:modified>
</cp:coreProperties>
</file>

<file path=docProps/thumbnail.jpeg>
</file>